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2" r:id="rId3"/>
    <p:sldId id="356" r:id="rId4"/>
    <p:sldId id="357" r:id="rId5"/>
    <p:sldId id="363" r:id="rId6"/>
    <p:sldId id="314" r:id="rId7"/>
    <p:sldId id="317" r:id="rId8"/>
    <p:sldId id="334" r:id="rId9"/>
    <p:sldId id="335" r:id="rId10"/>
    <p:sldId id="336" r:id="rId11"/>
    <p:sldId id="318" r:id="rId12"/>
    <p:sldId id="319" r:id="rId13"/>
    <p:sldId id="337" r:id="rId14"/>
    <p:sldId id="338" r:id="rId15"/>
    <p:sldId id="320" r:id="rId16"/>
    <p:sldId id="321" r:id="rId17"/>
    <p:sldId id="339" r:id="rId18"/>
    <p:sldId id="322" r:id="rId19"/>
    <p:sldId id="324" r:id="rId20"/>
    <p:sldId id="325" r:id="rId21"/>
    <p:sldId id="326" r:id="rId22"/>
    <p:sldId id="327" r:id="rId23"/>
    <p:sldId id="340" r:id="rId24"/>
    <p:sldId id="329" r:id="rId25"/>
    <p:sldId id="341" r:id="rId26"/>
    <p:sldId id="342" r:id="rId27"/>
    <p:sldId id="343" r:id="rId28"/>
    <p:sldId id="344" r:id="rId29"/>
    <p:sldId id="346" r:id="rId30"/>
    <p:sldId id="345" r:id="rId31"/>
    <p:sldId id="347" r:id="rId32"/>
    <p:sldId id="348" r:id="rId33"/>
    <p:sldId id="349" r:id="rId34"/>
    <p:sldId id="350" r:id="rId35"/>
    <p:sldId id="351" r:id="rId36"/>
    <p:sldId id="354" r:id="rId37"/>
    <p:sldId id="355" r:id="rId38"/>
    <p:sldId id="332" r:id="rId39"/>
  </p:sldIdLst>
  <p:sldSz cx="9144000" cy="6858000" type="screen4x3"/>
  <p:notesSz cx="7107238" cy="102409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0066FF"/>
    <a:srgbClr val="FFFF00"/>
    <a:srgbClr val="99CCFF"/>
    <a:srgbClr val="FFCCFF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1" autoAdjust="0"/>
    <p:restoredTop sz="94660"/>
  </p:normalViewPr>
  <p:slideViewPr>
    <p:cSldViewPr>
      <p:cViewPr varScale="1">
        <p:scale>
          <a:sx n="58" d="100"/>
          <a:sy n="58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61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661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EE1300D8-D1FF-45A6-B69E-594588CBEE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442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4100"/>
            <a:ext cx="56848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タイトルの書式設定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61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661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30" tIns="49565" rIns="99130" bIns="4956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184F7B8A-10A3-4583-93A5-C8164665C6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52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A3CDBF34-9BED-4DD2-A7A5-6379C0835D3C}" type="slidenum">
              <a:rPr lang="ja-JP" altLang="en-US" sz="1300" smtClean="0">
                <a:latin typeface="ＭＳ Ｐ明朝" pitchFamily="18" charset="-128"/>
                <a:ea typeface="ＭＳ Ｐ明朝" pitchFamily="18" charset="-128"/>
              </a:rPr>
              <a:pPr/>
              <a:t>1</a:t>
            </a:fld>
            <a:endParaRPr lang="en-US" altLang="ja-JP" sz="130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594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89000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1938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52956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7325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6745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157751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39018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5970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809527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3575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98049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96618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27979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28784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017103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08501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58034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63818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51820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858610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0158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7979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42501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535216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0583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765547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621976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53635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258305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99330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0233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87722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13840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73563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85888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7655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18540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286000"/>
            <a:ext cx="6400800" cy="1066800"/>
          </a:xfr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 altLang="ja-JP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3975" y="3048000"/>
            <a:ext cx="6321425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D2F24D2-8F8F-4CFB-9404-8A87E012096E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3194-A676-498E-85A4-A48419B074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51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6A3E-11C6-46B5-9227-D6A2FB460E2B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11FF-2020-4F70-9B73-35A00E3EC7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17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24700" y="152400"/>
            <a:ext cx="1714500" cy="6400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981200" y="152400"/>
            <a:ext cx="4991100" cy="6400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95AB-5CE6-42B9-8A6B-A64123FFB4D0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125B9-DACD-4058-A4E1-EDA733A6422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894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6CDD-DF1D-4381-ABDE-C9F58B5E8CCD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8FA6-9743-4920-AA27-55BE0B453A9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754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6BE1-94BE-441E-A35B-417257F2F048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5938-A596-45B0-8EC6-4F835FD35A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33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9812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F79F-F49A-4581-8BC5-7E0E32EBDA82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FA69-FE50-4E02-A845-DB0F699549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05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EAE9-E90A-4C46-803D-82E89CAFAE4D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E8FA-038F-4DA7-8247-4A94365EBFA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095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35C6-757B-48B0-8B3B-B3587BB7ACA9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636B-B670-44A7-A748-88D4DD76D5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7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A42B-D6E2-403A-A5B9-4CB5E4D4AFFD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79BC-54B4-40C5-80CD-A92B41BAE9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7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3FE2-A09A-44B8-93A5-83BCB7C3E2F2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D2DB-99F2-41B8-AFBC-A6E0BDCD01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86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F8EE-EA7C-4C2A-80EB-104056AE26F5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FB06-14F5-4B7D-B3B7-FAE8B65A33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22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3716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2C0C9F4E-30BA-4D59-A44C-59CA8677C248}" type="datetime1">
              <a:rPr lang="ja-JP" altLang="en-US"/>
              <a:pPr>
                <a:defRPr/>
              </a:pPr>
              <a:t>2019/5/13</a:t>
            </a:fld>
            <a:endParaRPr lang="en-US" altLang="ja-JP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C64E401E-8710-47D4-AA3B-70FD1CBE7C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FDB7E03B-2D16-46B5-A382-CC4C6FC805E1}" type="slidenum">
              <a:rPr lang="ja-JP" altLang="en-US" sz="1400" smtClean="0">
                <a:latin typeface="ＭＳ Ｐ明朝" pitchFamily="18" charset="-128"/>
                <a:ea typeface="ＭＳ Ｐ明朝" pitchFamily="18" charset="-128"/>
              </a:rPr>
              <a:pPr/>
              <a:t>1</a:t>
            </a:fld>
            <a:endParaRPr lang="en-US" altLang="ja-JP" sz="140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映像技術演習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975" y="3175000"/>
            <a:ext cx="6321425" cy="685800"/>
          </a:xfrm>
        </p:spPr>
        <p:txBody>
          <a:bodyPr/>
          <a:lstStyle/>
          <a:p>
            <a:r>
              <a:rPr lang="ja-JP" altLang="en-US" sz="2800" smtClean="0"/>
              <a:t>第</a:t>
            </a:r>
            <a:r>
              <a:rPr lang="en-US" altLang="ja-JP" sz="2800" smtClean="0"/>
              <a:t>5</a:t>
            </a:r>
            <a:r>
              <a:rPr lang="ja-JP" altLang="en-US" sz="2800" smtClean="0"/>
              <a:t>回：クリップの調整･エフェクト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599BDCB-590C-4EFF-99F7-A7B9F3E735BD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10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26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補正</a:t>
            </a:r>
            <a:r>
              <a:rPr lang="ja-JP" altLang="en-US" dirty="0" smtClean="0"/>
              <a:t>～色温度と色合い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色温度と色合いでは、色温度、色合いの調整が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可能。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7" y="2448620"/>
            <a:ext cx="3048425" cy="275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D29D460-BC4C-43B3-8631-7D1B8B7CCC42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11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29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クリップのサイズ、角度の変更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468064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調整したいクリップ</a:t>
            </a:r>
            <a:r>
              <a:rPr lang="ja-JP" altLang="en-US" sz="3200" dirty="0" smtClean="0"/>
              <a:t>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選択</a:t>
            </a:r>
            <a:r>
              <a:rPr lang="ja-JP" altLang="en-US" sz="3200" dirty="0"/>
              <a:t>し、画面右にある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「適用エフェクト」</a:t>
            </a:r>
            <a:r>
              <a:rPr lang="ja-JP" altLang="en-US" sz="3200" dirty="0" smtClean="0"/>
              <a:t>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クリック</a:t>
            </a:r>
            <a:r>
              <a:rPr lang="ja-JP" altLang="en-US" sz="3200" dirty="0"/>
              <a:t>。</a:t>
            </a:r>
            <a:endParaRPr lang="en-US" altLang="ja-JP" sz="3200" dirty="0"/>
          </a:p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「モーション」をクリックする。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32" y="1257536"/>
            <a:ext cx="3255133" cy="4720753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75538" y="2564904"/>
            <a:ext cx="963662" cy="944562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D269F74-6AF0-41A6-A1A4-2D354B7C1ED9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12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331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モーションの設定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ja-JP" altLang="en-US" sz="3200" dirty="0"/>
              <a:t>位置の調整</a:t>
            </a:r>
            <a:r>
              <a:rPr lang="en-US" altLang="ja-JP" sz="3200" dirty="0"/>
              <a:t>(</a:t>
            </a:r>
            <a:r>
              <a:rPr lang="ja-JP" altLang="en-US" sz="3200" dirty="0"/>
              <a:t>ただしサイズが</a:t>
            </a:r>
            <a:r>
              <a:rPr lang="en-US" altLang="ja-JP" sz="3200" dirty="0"/>
              <a:t>100%</a:t>
            </a:r>
            <a:r>
              <a:rPr lang="ja-JP" altLang="en-US" sz="3200" dirty="0"/>
              <a:t>以上の場合、位置を変更すると表示されない部分が出てくる。</a:t>
            </a:r>
            <a:r>
              <a:rPr lang="en-US" altLang="ja-JP" sz="3200" dirty="0"/>
              <a:t>)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36912"/>
            <a:ext cx="3810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EB78CD6-3437-475B-9615-FCEF8E4238BE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13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433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モーションの設定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79388" y="934790"/>
            <a:ext cx="8785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ja-JP" altLang="en-US" sz="3200" dirty="0"/>
              <a:t>スケールの調整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元のサイズを</a:t>
            </a:r>
            <a:r>
              <a:rPr lang="en-US" altLang="ja-JP" sz="3200" dirty="0"/>
              <a:t>100%</a:t>
            </a:r>
            <a:r>
              <a:rPr lang="ja-JP" altLang="en-US" sz="3200" dirty="0"/>
              <a:t>とし、拡大。縮小が可能。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縦横どちらかを変更したい場合は、「縦横比を固定」のチェックを外す。</a:t>
            </a:r>
            <a:endParaRPr lang="en-US" altLang="ja-JP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07568"/>
            <a:ext cx="3810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3456C65-1D14-4440-AF3E-0AE938D8C7E9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14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536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モーションの設定</a:t>
            </a:r>
            <a:r>
              <a:rPr lang="en-US" altLang="ja-JP" smtClean="0"/>
              <a:t>(3)</a:t>
            </a:r>
            <a:endParaRPr lang="ja-JP" altLang="en-US" smtClean="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ja-JP" altLang="en-US" sz="3200"/>
              <a:t>回転の調整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画面の角度を変更することができる。</a:t>
            </a:r>
            <a:endParaRPr lang="en-US" altLang="ja-JP" sz="320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36912"/>
            <a:ext cx="3810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07AA153-B86F-42BB-9737-4D5CA0CE2964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15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638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不透明度とは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不透明度とは、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クリップを重ねた場合に、背面のクリップがどれぐらい透けて見えないか、の指標。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不透明度が高い → 背面のクリップが見えない。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不透明度が低い → 透明度が高い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			＝ 背面のクリップが透けて見える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021D544-C687-4758-A61D-42F0655A4A01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16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7411" name="タイトル 1"/>
          <p:cNvSpPr>
            <a:spLocks noGrp="1"/>
          </p:cNvSpPr>
          <p:nvPr>
            <p:ph type="title" idx="4294967295"/>
          </p:nvPr>
        </p:nvSpPr>
        <p:spPr>
          <a:xfrm>
            <a:off x="1476375" y="152400"/>
            <a:ext cx="7488238" cy="838200"/>
          </a:xfrm>
        </p:spPr>
        <p:txBody>
          <a:bodyPr/>
          <a:lstStyle/>
          <a:p>
            <a:r>
              <a:rPr lang="ja-JP" altLang="en-US" sz="3200" smtClean="0"/>
              <a:t>タイムラインに複数のクリップがある場合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ja-JP" altLang="en-US" sz="3200" dirty="0" smtClean="0"/>
              <a:t>ビデオ</a:t>
            </a:r>
            <a:r>
              <a:rPr lang="en-US" altLang="ja-JP" sz="3200" dirty="0"/>
              <a:t>1</a:t>
            </a:r>
            <a:r>
              <a:rPr lang="ja-JP" altLang="en-US" sz="3200" dirty="0"/>
              <a:t>（オーディオ</a:t>
            </a:r>
            <a:r>
              <a:rPr lang="en-US" altLang="ja-JP" sz="3200" dirty="0"/>
              <a:t>1</a:t>
            </a:r>
            <a:r>
              <a:rPr lang="ja-JP" altLang="en-US" sz="3200" dirty="0"/>
              <a:t>）</a:t>
            </a:r>
            <a:r>
              <a:rPr lang="ja-JP" altLang="en-US" sz="3200" dirty="0" smtClean="0"/>
              <a:t>、ビデオ</a:t>
            </a:r>
            <a:r>
              <a:rPr lang="en-US" altLang="ja-JP" sz="3200" dirty="0"/>
              <a:t>2</a:t>
            </a:r>
            <a:r>
              <a:rPr lang="ja-JP" altLang="en-US" sz="3200" dirty="0"/>
              <a:t>（オーディオ</a:t>
            </a:r>
            <a:r>
              <a:rPr lang="en-US" altLang="ja-JP" sz="3200" dirty="0"/>
              <a:t>2</a:t>
            </a:r>
            <a:r>
              <a:rPr lang="ja-JP" altLang="en-US" sz="3200" dirty="0"/>
              <a:t>）</a:t>
            </a:r>
            <a:r>
              <a:rPr lang="ja-JP" altLang="en-US" sz="3200" dirty="0" smtClean="0"/>
              <a:t>にそれぞれクリップを配置</a:t>
            </a:r>
            <a:r>
              <a:rPr lang="ja-JP" altLang="en-US" sz="3200" dirty="0"/>
              <a:t>する。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ja-JP" altLang="en-US" sz="3200" dirty="0"/>
              <a:t>モニタパネルで再生する。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	→ </a:t>
            </a:r>
            <a:r>
              <a:rPr lang="ja-JP" altLang="en-US" sz="3200" dirty="0" smtClean="0"/>
              <a:t>ビデオ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の映像が</a:t>
            </a:r>
            <a:r>
              <a:rPr lang="ja-JP" altLang="en-US" sz="3200" dirty="0"/>
              <a:t>前面に再生される。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トラック番号が</a:t>
            </a:r>
            <a:r>
              <a:rPr lang="ja-JP" altLang="en-US" sz="3200" u="sng" dirty="0"/>
              <a:t>大きい方</a:t>
            </a:r>
            <a:r>
              <a:rPr lang="ja-JP" altLang="en-US" sz="3200" dirty="0"/>
              <a:t>が前面になる。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FFC2533-37CA-4DE9-BF37-9D534EA4767B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17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843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不透明度の調整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/>
              <a:t>調整したいクリップを選択し、画面右にある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「適用エフェクト」をクリック。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/>
              <a:t>「不透明度」をクリックする。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3356992"/>
            <a:ext cx="3752850" cy="2152650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724128" y="4151883"/>
            <a:ext cx="963662" cy="944562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F0A8BF0-ED71-468F-B754-7E9AB1BC8FE4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18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945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不透明度の調整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07950" y="1195388"/>
            <a:ext cx="878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ja-JP" altLang="en-US" sz="3200" dirty="0" smtClean="0"/>
              <a:t>ビデオ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の不透明度の値を低くする。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3200" dirty="0" smtClean="0"/>
              <a:t>	→ ビデオ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の映像が透けて見えるようになる。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3356992"/>
            <a:ext cx="375285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994D99D-DA3C-4732-BB1E-4DA2285ED9DD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19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048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不透明度の調整</a:t>
            </a:r>
            <a:r>
              <a:rPr lang="en-US" altLang="ja-JP" smtClean="0"/>
              <a:t>(3)</a:t>
            </a:r>
            <a:endParaRPr lang="ja-JP" altLang="en-US" smtClean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不透明度： 不透明度を調整できる。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フェードイン、フェードアウト：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ビデオをフェードイン、フェードアウトする。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●右クリック→</a:t>
            </a:r>
            <a:r>
              <a:rPr lang="en-US" altLang="ja-JP" sz="3200"/>
              <a:t>[</a:t>
            </a:r>
            <a:r>
              <a:rPr lang="ja-JP" altLang="en-US" sz="3200"/>
              <a:t>フェード</a:t>
            </a:r>
            <a:r>
              <a:rPr lang="en-US" altLang="ja-JP" sz="3200"/>
              <a:t>]</a:t>
            </a:r>
            <a:r>
              <a:rPr lang="ja-JP" altLang="en-US" sz="3200"/>
              <a:t>でもフェードイン･フェード</a:t>
            </a:r>
            <a:br>
              <a:rPr lang="ja-JP" altLang="en-US" sz="3200"/>
            </a:br>
            <a:r>
              <a:rPr lang="ja-JP" altLang="en-US" sz="3200"/>
              <a:t>アウトの設定ができる。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DD67ED81-3607-4E75-9412-D6BCFD7DF715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409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まず最初に・・・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56964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 dirty="0"/>
              <a:t>ポータブルＨＤＤの自分のフォルダにあるファイルを、Ｄドライブにコピーしてください。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 sz="3200" dirty="0"/>
              <a:t>※ </a:t>
            </a:r>
            <a:r>
              <a:rPr lang="ja-JP" altLang="en-US" sz="3200" dirty="0"/>
              <a:t>原則として、授業の最初に、ポータブルＨＤＤのファイルをＤドライブにコピーしてから作業する。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 sz="3200" dirty="0"/>
              <a:t>※ </a:t>
            </a:r>
            <a:r>
              <a:rPr lang="ja-JP" altLang="en-US" sz="3200" dirty="0"/>
              <a:t>作業終了時に、再びＤドライブの必要な</a:t>
            </a:r>
            <a:br>
              <a:rPr lang="ja-JP" altLang="en-US" sz="3200" dirty="0"/>
            </a:br>
            <a:r>
              <a:rPr lang="ja-JP" altLang="en-US" sz="3200" dirty="0"/>
              <a:t>ファイルをポータブルＨＤＤの自分のフォルダ</a:t>
            </a:r>
            <a:r>
              <a:rPr lang="ja-JP" altLang="en-US" sz="3200" dirty="0" smtClean="0"/>
              <a:t>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移動</a:t>
            </a:r>
            <a:r>
              <a:rPr lang="ja-JP" altLang="en-US" sz="3200" dirty="0"/>
              <a:t>する</a:t>
            </a:r>
            <a:r>
              <a:rPr lang="ja-JP" altLang="en-US" sz="3200" dirty="0" smtClean="0"/>
              <a:t>。</a:t>
            </a: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6BEB5CD-38F6-4D09-9FC7-31C2B0C20DFC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20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150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トランジション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トランジションとは・・・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3200"/>
              <a:t>2</a:t>
            </a:r>
            <a:r>
              <a:rPr lang="ja-JP" altLang="en-US" sz="3200"/>
              <a:t>つのクリップを切り替えるときのエフェクト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69" y="1792367"/>
            <a:ext cx="3319061" cy="4788569"/>
          </a:xfrm>
          <a:prstGeom prst="rect">
            <a:avLst/>
          </a:prstGeom>
        </p:spPr>
      </p:pic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59E8833-8EB2-4C3A-9C8B-DA21515E93D5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21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253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トランジションを設定する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3200" dirty="0" smtClean="0"/>
              <a:t>右メニューの</a:t>
            </a:r>
            <a:r>
              <a:rPr lang="en-US" altLang="ja-JP" sz="3200" dirty="0" smtClean="0"/>
              <a:t>[</a:t>
            </a:r>
            <a:r>
              <a:rPr lang="ja-JP" altLang="en-US" sz="3200" dirty="0"/>
              <a:t>トランジション</a:t>
            </a:r>
            <a:r>
              <a:rPr lang="en-US" altLang="ja-JP" sz="3200" dirty="0"/>
              <a:t>]</a:t>
            </a:r>
            <a:r>
              <a:rPr lang="ja-JP" altLang="en-US" sz="3200" dirty="0"/>
              <a:t>を選択する。</a:t>
            </a:r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5580112" y="4220889"/>
            <a:ext cx="901474" cy="86429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49" y="3033234"/>
            <a:ext cx="6096851" cy="3429478"/>
          </a:xfrm>
          <a:prstGeom prst="rect">
            <a:avLst/>
          </a:prstGeom>
        </p:spPr>
      </p:pic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623890E-F1F3-4E49-B715-8CF3745240F3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22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355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トランジションを設定する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ja-JP" altLang="en-US" sz="3200" dirty="0"/>
              <a:t>設定したいトランジションをドラッグして、設定したい場所にドラッグする。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	（設定できるのはクリップとクリップの境）</a:t>
            </a: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 flipH="1">
            <a:off x="4355973" y="3933056"/>
            <a:ext cx="1872211" cy="1656184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E9E93EA-F002-428D-B6F2-8027762776C1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23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57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トランジションを設定する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+mj-lt"/>
              <a:buAutoNum type="arabicPeriod" startAt="3"/>
            </a:pPr>
            <a:r>
              <a:rPr lang="ja-JP" altLang="en-US" sz="3200" dirty="0"/>
              <a:t>トランジションの調整をする（後から調整</a:t>
            </a:r>
            <a:r>
              <a:rPr lang="ja-JP" altLang="en-US" sz="3200" dirty="0" smtClean="0"/>
              <a:t>する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場合</a:t>
            </a:r>
            <a:r>
              <a:rPr lang="ja-JP" altLang="en-US" sz="3200" dirty="0"/>
              <a:t>は、トランジション記号を</a:t>
            </a:r>
            <a:r>
              <a:rPr lang="en-US" altLang="ja-JP" sz="3200" dirty="0"/>
              <a:t>W</a:t>
            </a:r>
            <a:r>
              <a:rPr lang="ja-JP" altLang="en-US" sz="3200" dirty="0"/>
              <a:t>クリックする）。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デュレーション： トランジションの時間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配置：左のクリップ、クリップ間、右のクリップ</a:t>
            </a:r>
            <a:endParaRPr lang="en-US" altLang="ja-JP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30600"/>
            <a:ext cx="2781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16" y="4293096"/>
            <a:ext cx="2543530" cy="1800476"/>
          </a:xfrm>
          <a:prstGeom prst="rect">
            <a:avLst/>
          </a:prstGeom>
        </p:spPr>
      </p:pic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676697E-6B4A-4EA5-B09E-93CA4AED4ECE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24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662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トランジションの削除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ja-JP" altLang="en-US" sz="3200" dirty="0"/>
              <a:t>トランジションの記号をクリック（明るくなる）。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3200" dirty="0"/>
              <a:t>[</a:t>
            </a:r>
            <a:r>
              <a:rPr lang="ja-JP" altLang="en-US" sz="3200" dirty="0"/>
              <a:t>編集</a:t>
            </a:r>
            <a:r>
              <a:rPr lang="en-US" altLang="ja-JP" sz="3200" dirty="0"/>
              <a:t>]</a:t>
            </a:r>
            <a:r>
              <a:rPr lang="ja-JP" altLang="en-US" sz="3200" dirty="0"/>
              <a:t>→</a:t>
            </a:r>
            <a:r>
              <a:rPr lang="en-US" altLang="ja-JP" sz="3200" dirty="0"/>
              <a:t>[</a:t>
            </a:r>
            <a:r>
              <a:rPr lang="ja-JP" altLang="en-US" sz="3200" dirty="0"/>
              <a:t>削除</a:t>
            </a:r>
            <a:r>
              <a:rPr lang="en-US" altLang="ja-JP" sz="3200" dirty="0"/>
              <a:t>]</a:t>
            </a:r>
            <a:r>
              <a:rPr lang="ja-JP" altLang="en-US" sz="3200" dirty="0" err="1"/>
              <a:t>、</a:t>
            </a:r>
            <a:r>
              <a:rPr lang="ja-JP" altLang="en-US" sz="3200" dirty="0"/>
              <a:t>右クリックで</a:t>
            </a:r>
            <a:r>
              <a:rPr lang="en-US" altLang="ja-JP" sz="3200" dirty="0"/>
              <a:t>[</a:t>
            </a:r>
            <a:r>
              <a:rPr lang="ja-JP" altLang="en-US" sz="3200" dirty="0"/>
              <a:t>削除</a:t>
            </a:r>
            <a:r>
              <a:rPr lang="en-US" altLang="ja-JP" sz="3200" dirty="0"/>
              <a:t>]</a:t>
            </a:r>
            <a:r>
              <a:rPr lang="ja-JP" altLang="en-US" sz="3200" dirty="0" err="1"/>
              <a:t>、</a:t>
            </a:r>
            <a:r>
              <a:rPr lang="ja-JP" altLang="en-US" sz="3200" dirty="0"/>
              <a:t>または</a:t>
            </a:r>
            <a:r>
              <a:rPr lang="en-US" altLang="ja-JP" sz="3200" dirty="0"/>
              <a:t>Delete</a:t>
            </a:r>
            <a:r>
              <a:rPr lang="ja-JP" altLang="en-US" sz="3200" dirty="0"/>
              <a:t>キーを押す。</a:t>
            </a:r>
            <a:endParaRPr lang="en-US" altLang="ja-JP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283868" y="4630192"/>
            <a:ext cx="576263" cy="576263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344F111-E7A5-428D-8904-E4B0AD99F61B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25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65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エフェクト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4788" y="981075"/>
            <a:ext cx="871378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エフェクトとは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クリップに追加できる特殊効果のこと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トランジションもエフェクトの一種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00" y="1299207"/>
            <a:ext cx="3309554" cy="4656658"/>
          </a:xfrm>
          <a:prstGeom prst="rect">
            <a:avLst/>
          </a:prstGeom>
        </p:spPr>
      </p:pic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F63E668-C9E9-49C1-9187-CF6D5414B4FE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26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867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エフェクトを設定する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460863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タイムライン下部の、</a:t>
            </a:r>
            <a:r>
              <a:rPr lang="en-US" altLang="ja-JP" sz="3200" dirty="0"/>
              <a:t>[</a:t>
            </a:r>
            <a:r>
              <a:rPr lang="ja-JP" altLang="en-US" sz="3200" dirty="0"/>
              <a:t>エフェクト</a:t>
            </a:r>
            <a:r>
              <a:rPr lang="en-US" altLang="ja-JP" sz="3200" dirty="0"/>
              <a:t>]</a:t>
            </a:r>
            <a:r>
              <a:rPr lang="ja-JP" altLang="en-US" sz="3200" dirty="0"/>
              <a:t>を選択する。</a:t>
            </a:r>
            <a:endParaRPr lang="en-US" altLang="ja-JP" sz="3200" dirty="0"/>
          </a:p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設定したいエフェクトを、クリップのところへ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ドラッグする。</a:t>
            </a:r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8003033" y="3179068"/>
            <a:ext cx="792039" cy="738187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94862"/>
            <a:ext cx="4922873" cy="4146506"/>
          </a:xfrm>
          <a:prstGeom prst="rect">
            <a:avLst/>
          </a:prstGeom>
        </p:spPr>
      </p:pic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C7EA242-2C5E-4660-B26A-5C2278CA8727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27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969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エフェクトを追加する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9" y="1195388"/>
            <a:ext cx="8583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ja-JP" altLang="en-US" sz="3200" dirty="0" smtClean="0"/>
              <a:t>追加したいエフェクトをドラッグする。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ja-JP" altLang="en-US" sz="3200" dirty="0" smtClean="0"/>
              <a:t>　</a:t>
            </a:r>
            <a:r>
              <a:rPr lang="en-US" altLang="ja-JP" sz="3200" dirty="0" smtClean="0"/>
              <a:t>※ </a:t>
            </a:r>
            <a:r>
              <a:rPr lang="ja-JP" altLang="en-US" sz="3200" dirty="0" smtClean="0"/>
              <a:t>トランジションと違い、複数のエフェクトを設定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 　　 できる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716015" y="3501008"/>
            <a:ext cx="1583953" cy="244827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7" y="3016816"/>
            <a:ext cx="3772426" cy="3505689"/>
          </a:xfrm>
          <a:prstGeom prst="rect">
            <a:avLst/>
          </a:prstGeom>
        </p:spPr>
      </p:pic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47F4B1A-0209-4741-83F7-55DA8F3FBD8D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28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72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エフェクトの調整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/>
              <a:t>調整したいクリップを選択し、画面右にある</a:t>
            </a:r>
            <a:br>
              <a:rPr lang="ja-JP" altLang="en-US" sz="3200"/>
            </a:br>
            <a:r>
              <a:rPr lang="ja-JP" altLang="en-US" sz="3200"/>
              <a:t>「適用エフェクト」をクリック。</a:t>
            </a:r>
          </a:p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/>
              <a:t>追加したエフェクト名をクリック。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481833" y="4156075"/>
            <a:ext cx="3746351" cy="1144588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778256" y="4707215"/>
            <a:ext cx="792039" cy="738187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95" y="3019655"/>
            <a:ext cx="3772426" cy="3505689"/>
          </a:xfrm>
          <a:prstGeom prst="rect">
            <a:avLst/>
          </a:prstGeom>
        </p:spPr>
      </p:pic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3C7F7D3-128F-44B6-9FE8-D9A2308AEA1D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29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174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エフェクトの順序の入れ替え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ja-JP" altLang="en-US" sz="3200" dirty="0" smtClean="0"/>
              <a:t>エフェクトの種類によっては、設定した順序によって、画面への影響が異なる場合がある。</a:t>
            </a:r>
            <a:endParaRPr lang="en-US" altLang="ja-JP" sz="3200" dirty="0" smtClean="0"/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順序を入れ替えたいエフェクトをドラッグし、順序を入れ替える。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851920" y="4724858"/>
            <a:ext cx="2162175" cy="47498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4959995" y="4295935"/>
            <a:ext cx="0" cy="42608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5FDD65B-1C38-4185-A863-C6FE09A4930C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74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やってみよう</a:t>
            </a:r>
            <a:r>
              <a:rPr lang="ja-JP" altLang="en-US" dirty="0" smtClean="0"/>
              <a:t>！ワープ映像</a:t>
            </a:r>
            <a:endParaRPr lang="en-US" altLang="ja-JP" dirty="0" smtClean="0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50825" y="1116033"/>
            <a:ext cx="85693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ジャンプした直後でクリップを分割し、後半</a:t>
            </a:r>
            <a:r>
              <a:rPr kumimoji="0" lang="en-US" altLang="ja-JP" dirty="0" smtClean="0">
                <a:latin typeface="Times New Roman" pitchFamily="18" charset="0"/>
              </a:rPr>
              <a:t/>
            </a:r>
            <a:br>
              <a:rPr kumimoji="0" lang="en-US" altLang="ja-JP" dirty="0" smtClean="0">
                <a:latin typeface="Times New Roman" pitchFamily="18" charset="0"/>
              </a:rPr>
            </a:br>
            <a:r>
              <a:rPr kumimoji="0" lang="ja-JP" altLang="en-US" dirty="0" smtClean="0">
                <a:latin typeface="Times New Roman" pitchFamily="18" charset="0"/>
              </a:rPr>
              <a:t>部分（着地部分）を削除する。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>
                <a:latin typeface="Times New Roman" pitchFamily="18" charset="0"/>
              </a:rPr>
              <a:t>同じ</a:t>
            </a:r>
            <a:r>
              <a:rPr kumimoji="0" lang="ja-JP" altLang="en-US" dirty="0" smtClean="0">
                <a:latin typeface="Times New Roman" pitchFamily="18" charset="0"/>
              </a:rPr>
              <a:t>背景で人物の映っていない映像を挿入</a:t>
            </a:r>
            <a:r>
              <a:rPr kumimoji="0" lang="en-US" altLang="ja-JP" dirty="0" smtClean="0">
                <a:latin typeface="Times New Roman" pitchFamily="18" charset="0"/>
              </a:rPr>
              <a:t/>
            </a:r>
            <a:br>
              <a:rPr kumimoji="0" lang="en-US" altLang="ja-JP" dirty="0" smtClean="0">
                <a:latin typeface="Times New Roman" pitchFamily="18" charset="0"/>
              </a:rPr>
            </a:br>
            <a:r>
              <a:rPr kumimoji="0" lang="ja-JP" altLang="en-US" dirty="0" smtClean="0">
                <a:latin typeface="Times New Roman" pitchFamily="18" charset="0"/>
              </a:rPr>
              <a:t>する。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別のシーンの人物の映っていない映像を挿入する。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別</a:t>
            </a:r>
            <a:r>
              <a:rPr kumimoji="0" lang="ja-JP" altLang="en-US" dirty="0">
                <a:latin typeface="Times New Roman" pitchFamily="18" charset="0"/>
              </a:rPr>
              <a:t>のシーン</a:t>
            </a:r>
            <a:r>
              <a:rPr kumimoji="0" lang="ja-JP" altLang="en-US" dirty="0" smtClean="0">
                <a:latin typeface="Times New Roman" pitchFamily="18" charset="0"/>
              </a:rPr>
              <a:t>でジャンプ直後でクリップを分割し、前半部分（ジャンプ上昇部分）を削除する。</a:t>
            </a:r>
          </a:p>
        </p:txBody>
      </p:sp>
    </p:spTree>
    <p:extLst>
      <p:ext uri="{BB962C8B-B14F-4D97-AF65-F5344CB8AC3E}">
        <p14:creationId xmlns:p14="http://schemas.microsoft.com/office/powerpoint/2010/main" val="768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87" y="2726960"/>
            <a:ext cx="3772426" cy="3505689"/>
          </a:xfrm>
          <a:prstGeom prst="rect">
            <a:avLst/>
          </a:prstGeom>
        </p:spPr>
      </p:pic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DF3D6670-901C-4BFA-B255-B2675D8DE309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30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277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エフェクトの削除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/>
              <a:t>削除したいエフェクトの右端にある「ゴミ箱マーク」をクリック（または、右クリック→エフェクトを削除）。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239754" y="4509120"/>
            <a:ext cx="356795" cy="35877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CAD9CC8-21D6-4586-9360-88FBA897ED8E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31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379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キーフレーム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37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キーフレームとは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さまざまなエフェクトを、時間の経過とともに変化</a:t>
            </a:r>
            <a:br>
              <a:rPr lang="ja-JP" altLang="en-US" sz="3200"/>
            </a:br>
            <a:r>
              <a:rPr lang="ja-JP" altLang="en-US" sz="3200"/>
              <a:t>させる機能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フェードイン･フェードアウトもこの</a:t>
            </a:r>
            <a:r>
              <a:rPr lang="en-US" altLang="ja-JP" sz="3200"/>
              <a:t>1</a:t>
            </a:r>
            <a:r>
              <a:rPr lang="ja-JP" altLang="en-US" sz="3200"/>
              <a:t>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39" y="2024782"/>
            <a:ext cx="3442468" cy="3859995"/>
          </a:xfrm>
          <a:prstGeom prst="rect">
            <a:avLst/>
          </a:prstGeom>
        </p:spPr>
      </p:pic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EA1F679-9B57-47E1-9D83-2BBAFFC0CB6E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32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481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キーフレームの作成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981075"/>
            <a:ext cx="515662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例として、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ブラー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ガウス</a:t>
            </a:r>
            <a:r>
              <a:rPr lang="en-US" altLang="ja-JP" sz="3200" dirty="0" smtClean="0"/>
              <a:t>)]</a:t>
            </a:r>
            <a:r>
              <a:rPr lang="ja-JP" altLang="en-US" sz="3200" dirty="0"/>
              <a:t>エフェクト</a:t>
            </a:r>
            <a:r>
              <a:rPr lang="ja-JP" altLang="en-US" sz="3200" dirty="0" smtClean="0"/>
              <a:t>をクリップに</a:t>
            </a:r>
            <a:r>
              <a:rPr lang="ja-JP" altLang="en-US" sz="3200" dirty="0"/>
              <a:t>追加し、「適用エフェクト」</a:t>
            </a:r>
            <a:r>
              <a:rPr lang="ja-JP" altLang="en-US" sz="3200" dirty="0" smtClean="0"/>
              <a:t>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クリック</a:t>
            </a:r>
            <a:r>
              <a:rPr lang="ja-JP" altLang="en-US" sz="3200" dirty="0"/>
              <a:t>する。</a:t>
            </a:r>
          </a:p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プロパティのエフェクト</a:t>
            </a:r>
            <a:r>
              <a:rPr lang="ja-JP" altLang="en-US" sz="3200" dirty="0" smtClean="0"/>
              <a:t>の時計マークを</a:t>
            </a:r>
            <a:r>
              <a:rPr lang="ja-JP" altLang="en-US" sz="3200" dirty="0"/>
              <a:t>クリックする（青色になる）。</a:t>
            </a:r>
            <a:endParaRPr lang="en-US" altLang="ja-JP" sz="3200" dirty="0"/>
          </a:p>
          <a:p>
            <a:pPr eaLnBrk="1" hangingPunct="1">
              <a:spcBef>
                <a:spcPct val="50000"/>
              </a:spcBef>
              <a:buFont typeface="ＭＳ Ｐゴシック" pitchFamily="50" charset="-128"/>
              <a:buAutoNum type="arabicPeriod"/>
            </a:pPr>
            <a:r>
              <a:rPr lang="ja-JP" altLang="en-US" sz="3200" dirty="0"/>
              <a:t>上部にある時計マークをクリックする。</a:t>
            </a:r>
            <a:endParaRPr lang="en-US" altLang="ja-JP" sz="3200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236296" y="3212230"/>
            <a:ext cx="250825" cy="26987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010455" y="2078569"/>
            <a:ext cx="252412" cy="26987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D654D78-4543-42A2-A7D3-D09905ABD147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33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584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キーフレームの設定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37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ja-JP" altLang="en-US" sz="3200" dirty="0" smtClean="0"/>
              <a:t>右側にキーフレーム設定用のタイムラインが</a:t>
            </a:r>
            <a:br>
              <a:rPr lang="ja-JP" altLang="en-US" sz="3200" dirty="0" smtClean="0"/>
            </a:br>
            <a:r>
              <a:rPr lang="ja-JP" altLang="en-US" sz="3200" dirty="0" smtClean="0"/>
              <a:t>表示される。</a:t>
            </a:r>
            <a:endParaRPr lang="en-US" altLang="ja-JP" sz="320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3200" dirty="0" smtClean="0"/>
              <a:t>右側のインジケータを移動し、オプションを変更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することで、キーフレームが適用される。</a:t>
            </a:r>
            <a:endParaRPr lang="en-US" altLang="ja-JP" sz="3200" dirty="0" smtClean="0"/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endParaRPr lang="en-US" altLang="ja-JP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8" y="3500331"/>
            <a:ext cx="6202362" cy="3013231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70475" y="5052219"/>
            <a:ext cx="250825" cy="26987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83EF4F1-EA2B-4637-80BC-FE050A510AF5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34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686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キーフレームの調整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37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ja-JP" altLang="en-US" sz="3200" dirty="0" smtClean="0"/>
              <a:t>キーフレームのインジケータを動かしてから、</a:t>
            </a:r>
            <a:br>
              <a:rPr lang="ja-JP" altLang="en-US" sz="3200" dirty="0" smtClean="0"/>
            </a:br>
            <a:r>
              <a:rPr lang="ja-JP" altLang="en-US" sz="3200" dirty="0" smtClean="0"/>
              <a:t>エフェクトのプロパティを調整する。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ja-JP" altLang="en-US" sz="3200" dirty="0" smtClean="0"/>
              <a:t>ブラー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ガウス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の場合、ブラー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ぼかし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の度合い、ブラーの方向の調整ができる。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1AA6A5F-978E-4403-B778-4FAD05FCEDED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35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789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キーフレームの調整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116013"/>
            <a:ext cx="87137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ja-JP" altLang="en-US" sz="3200"/>
              <a:t>キーフレームは、始点と終点にそれぞれ設定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することで、クリップが再生される時に時間軸にそって変化するようになる。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ja-JP" altLang="en-US" sz="3200"/>
              <a:t>エフェクト以外でも、色み、明るさ、サイズ、回転などもキーフレームを設定することができる。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ja-JP" altLang="en-US" sz="3200"/>
              <a:t>キーフレームを削除する時には、時計マークをもう一度クリックする。</a:t>
            </a:r>
            <a:endParaRPr lang="en-US" altLang="ja-JP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1AA6A5F-978E-4403-B778-4FAD05FCEDED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36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7891" name="タイトル 1"/>
          <p:cNvSpPr>
            <a:spLocks noGrp="1"/>
          </p:cNvSpPr>
          <p:nvPr>
            <p:ph type="title" idx="4294967295"/>
          </p:nvPr>
        </p:nvSpPr>
        <p:spPr>
          <a:xfrm>
            <a:off x="1619672" y="152400"/>
            <a:ext cx="7416824" cy="838200"/>
          </a:xfrm>
        </p:spPr>
        <p:txBody>
          <a:bodyPr/>
          <a:lstStyle/>
          <a:p>
            <a:r>
              <a:rPr lang="ja-JP" altLang="en-US" dirty="0" smtClean="0"/>
              <a:t>やってみよう！人物が消える映像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116013"/>
            <a:ext cx="87137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ja-JP" altLang="en-US" sz="3200" dirty="0" smtClean="0"/>
              <a:t>キーフレームを利用して、画面の人物が徐々に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消えていく映像を作る。</a:t>
            </a:r>
            <a:endParaRPr lang="en-US" altLang="ja-JP" sz="3200" dirty="0" smtClean="0"/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3200" dirty="0" smtClean="0"/>
              <a:t>同じ背景で人物のいる映像をビデオ</a:t>
            </a:r>
            <a:r>
              <a:rPr lang="en-US" altLang="ja-JP" sz="3200" dirty="0" smtClean="0"/>
              <a:t>2</a:t>
            </a:r>
            <a:r>
              <a:rPr lang="ja-JP" altLang="en-US" sz="3200" dirty="0" err="1" smtClean="0"/>
              <a:t>、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背景のみの映像をビデオ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に配置する。</a:t>
            </a:r>
            <a:endParaRPr lang="en-US" altLang="ja-JP" sz="3200" dirty="0" smtClean="0"/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3200" dirty="0" smtClean="0"/>
              <a:t>ビデオ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の不透明度にキーフレームを設定し、徐々に不透明度を下げていく。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0564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5FDD65B-1C38-4185-A863-C6FE09A4930C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37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747" name="タイトル 1"/>
          <p:cNvSpPr>
            <a:spLocks noGrp="1"/>
          </p:cNvSpPr>
          <p:nvPr>
            <p:ph type="title" idx="4294967295"/>
          </p:nvPr>
        </p:nvSpPr>
        <p:spPr>
          <a:xfrm>
            <a:off x="1422560" y="152400"/>
            <a:ext cx="7613936" cy="838200"/>
          </a:xfrm>
        </p:spPr>
        <p:txBody>
          <a:bodyPr/>
          <a:lstStyle/>
          <a:p>
            <a:r>
              <a:rPr lang="ja-JP" altLang="en-US" dirty="0"/>
              <a:t>やってみよう</a:t>
            </a:r>
            <a:r>
              <a:rPr lang="ja-JP" altLang="en-US" dirty="0" smtClean="0"/>
              <a:t>！人物が消える映像</a:t>
            </a:r>
            <a:endParaRPr lang="en-US" altLang="ja-JP" dirty="0" smtClean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86391" y="1043343"/>
            <a:ext cx="4119563" cy="2756015"/>
            <a:chOff x="386391" y="1043343"/>
            <a:chExt cx="4119563" cy="2756015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49064" y="3337693"/>
              <a:ext cx="2630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人物あり（ビデオ</a:t>
              </a:r>
              <a:r>
                <a:rPr kumimoji="1" lang="en-US" altLang="ja-JP" dirty="0" smtClean="0"/>
                <a:t>2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91" y="1043343"/>
              <a:ext cx="4119563" cy="2300288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4644008" y="1052736"/>
            <a:ext cx="4119563" cy="2761704"/>
            <a:chOff x="4644008" y="1052736"/>
            <a:chExt cx="4119563" cy="2761704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508104" y="3352775"/>
              <a:ext cx="2624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人物なし（ビデオ</a:t>
              </a:r>
              <a:r>
                <a:rPr kumimoji="1" lang="en-US" altLang="ja-JP" dirty="0" smtClean="0"/>
                <a:t>1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052736"/>
              <a:ext cx="4119563" cy="2300288"/>
            </a:xfrm>
            <a:prstGeom prst="rect">
              <a:avLst/>
            </a:prstGeom>
          </p:spPr>
        </p:pic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3928988"/>
            <a:ext cx="8713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ja-JP" altLang="en-US" sz="3200" dirty="0" smtClean="0"/>
              <a:t>ビデオ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が前面に来ているので、その不透明度を調整することで背面のビデオ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が表示される。</a:t>
            </a:r>
            <a:endParaRPr lang="en-US" altLang="ja-JP" sz="3200" dirty="0" smtClean="0"/>
          </a:p>
          <a:p>
            <a:pPr marL="0" indent="0" eaLnBrk="1" hangingPunct="1">
              <a:spcBef>
                <a:spcPct val="50000"/>
              </a:spcBef>
            </a:pPr>
            <a:r>
              <a:rPr lang="ja-JP" altLang="en-US" sz="3200" dirty="0"/>
              <a:t>キーフレーム</a:t>
            </a:r>
            <a:r>
              <a:rPr lang="ja-JP" altLang="en-US" sz="3200" dirty="0" smtClean="0"/>
              <a:t>を</a:t>
            </a:r>
            <a:r>
              <a:rPr lang="ja-JP" altLang="en-US" sz="3200" dirty="0"/>
              <a:t>使うこと</a:t>
            </a:r>
            <a:r>
              <a:rPr lang="ja-JP" altLang="en-US" sz="3200" dirty="0" smtClean="0"/>
              <a:t>で、徐々に不透明度を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変化させ、ゆっくり消えていく映像になる。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5981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D0CF5E6-497B-4C4A-B883-6876E20A978F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38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891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今日のおさらい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3200"/>
              <a:t>クリップの調整（カラー、明るさ、サイズ、位置、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角度）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3200"/>
              <a:t>不透明度の設定、フェードイン・フェードアウト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3200"/>
              <a:t>トランジションの設定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3200"/>
              <a:t>エフェクトの設定</a:t>
            </a:r>
            <a:endParaRPr lang="en-US" altLang="ja-JP" sz="32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3200"/>
              <a:t>キーフレームの設定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ja-JP" altLang="en-US" sz="3200"/>
              <a:t>残りの時間は、各自で上記の作業のおさらいを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してみてください。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5FDD65B-1C38-4185-A863-C6FE09A4930C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4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74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やってみよう</a:t>
            </a:r>
            <a:r>
              <a:rPr lang="ja-JP" altLang="en-US" dirty="0" smtClean="0"/>
              <a:t>！ワープ映像</a:t>
            </a:r>
            <a:endParaRPr lang="en-US" altLang="ja-JP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23528" y="1033437"/>
            <a:ext cx="4038600" cy="2765921"/>
            <a:chOff x="323528" y="1033437"/>
            <a:chExt cx="4038600" cy="276592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033437"/>
              <a:ext cx="4038600" cy="2281238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667001" y="3337693"/>
              <a:ext cx="1351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ワープ前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709864" y="1033437"/>
            <a:ext cx="4038600" cy="2781003"/>
            <a:chOff x="4709864" y="1033437"/>
            <a:chExt cx="4038600" cy="278100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64" y="1033437"/>
              <a:ext cx="4038600" cy="2281238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764800" y="3352775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人物なし背景</a:t>
              </a:r>
              <a:endParaRPr kumimoji="1"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17376" y="3933056"/>
            <a:ext cx="4038600" cy="2736304"/>
            <a:chOff x="317376" y="3933056"/>
            <a:chExt cx="4038600" cy="273630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76" y="3933056"/>
              <a:ext cx="4038600" cy="228123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230016" y="6207695"/>
              <a:ext cx="2274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ワープ後の背景</a:t>
              </a:r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709864" y="3956074"/>
            <a:ext cx="4038600" cy="2704580"/>
            <a:chOff x="4709864" y="3956074"/>
            <a:chExt cx="4038600" cy="270458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64" y="3956074"/>
              <a:ext cx="4038600" cy="2281238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053337" y="6198989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ワープ後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7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BD80E123-FC47-4FD3-97E2-8E57695FE59D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5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198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ビデオとオーディオのリンク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/>
              <a:t>通常、ビデオとオーディオはリンクされていて、クリップの長さを変更すると、一緒に変化する。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800"/>
              <a:t>リンクを解除したい場合は、そのクリップを選択し、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79388" y="3068638"/>
            <a:ext cx="8785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800"/>
              <a:t>[</a:t>
            </a:r>
            <a:r>
              <a:rPr lang="ja-JP" altLang="en-US" sz="2800"/>
              <a:t>クリップ</a:t>
            </a:r>
            <a:r>
              <a:rPr lang="en-US" altLang="ja-JP" sz="2800"/>
              <a:t>]</a:t>
            </a:r>
            <a:r>
              <a:rPr lang="ja-JP" altLang="en-US" sz="2800"/>
              <a:t>→</a:t>
            </a:r>
            <a:r>
              <a:rPr lang="en-US" altLang="ja-JP" sz="2800"/>
              <a:t>[</a:t>
            </a:r>
            <a:r>
              <a:rPr lang="ja-JP" altLang="en-US" sz="2800"/>
              <a:t>オーディオとリンクの解除</a:t>
            </a:r>
            <a:r>
              <a:rPr lang="en-US" altLang="ja-JP" sz="2800"/>
              <a:t>]</a:t>
            </a:r>
            <a:r>
              <a:rPr lang="ja-JP" altLang="en-US" sz="2800"/>
              <a:t>を選択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800"/>
              <a:t>	（右クリックして、</a:t>
            </a:r>
            <a:r>
              <a:rPr lang="en-US" altLang="ja-JP" sz="2800"/>
              <a:t>[</a:t>
            </a:r>
            <a:r>
              <a:rPr lang="ja-JP" altLang="en-US" sz="2800"/>
              <a:t>オーディオとリンクの解除</a:t>
            </a:r>
            <a:r>
              <a:rPr lang="en-US" altLang="ja-JP" sz="2800"/>
              <a:t>]</a:t>
            </a:r>
            <a:r>
              <a:rPr lang="ja-JP" altLang="en-US" sz="280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153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C2315EA5-0E54-475B-A94F-1ED036982D8E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6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717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クリップの調整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07504" y="1282700"/>
            <a:ext cx="48965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調整したいクリップを選択</a:t>
            </a:r>
            <a:r>
              <a:rPr lang="ja-JP" altLang="en-US" sz="3200" dirty="0" smtClean="0"/>
              <a:t>し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画面</a:t>
            </a:r>
            <a:r>
              <a:rPr lang="ja-JP" altLang="en-US" sz="3200" dirty="0"/>
              <a:t>右にある</a:t>
            </a:r>
            <a:r>
              <a:rPr lang="ja-JP" altLang="en-US" sz="3200" dirty="0" smtClean="0"/>
              <a:t>「補正」を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クリック</a:t>
            </a:r>
            <a:r>
              <a:rPr lang="ja-JP" altLang="en-US" sz="3200" dirty="0"/>
              <a:t>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48" y="963613"/>
            <a:ext cx="3277914" cy="553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9C0442C-ADCE-4DBC-BECE-D1D37918682C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7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819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/>
              <a:t>補正～カラー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カラーでは、色相、明度、彩度、自然な彩度の調整が可能。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3400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吹き出し 3"/>
          <p:cNvSpPr>
            <a:spLocks noChangeArrowheads="1"/>
          </p:cNvSpPr>
          <p:nvPr/>
        </p:nvSpPr>
        <p:spPr bwMode="auto">
          <a:xfrm>
            <a:off x="755650" y="3500438"/>
            <a:ext cx="3384550" cy="576262"/>
          </a:xfrm>
          <a:prstGeom prst="rightArrowCallout">
            <a:avLst>
              <a:gd name="adj1" fmla="val 25000"/>
              <a:gd name="adj2" fmla="val 25000"/>
              <a:gd name="adj3" fmla="val 24989"/>
              <a:gd name="adj4" fmla="val 6497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/>
              <a:t>この中から選択</a:t>
            </a:r>
          </a:p>
        </p:txBody>
      </p:sp>
      <p:sp>
        <p:nvSpPr>
          <p:cNvPr id="8" name="右矢印吹き出し 7"/>
          <p:cNvSpPr>
            <a:spLocks noChangeArrowheads="1"/>
          </p:cNvSpPr>
          <p:nvPr/>
        </p:nvSpPr>
        <p:spPr bwMode="auto">
          <a:xfrm>
            <a:off x="908050" y="4473575"/>
            <a:ext cx="3808413" cy="574675"/>
          </a:xfrm>
          <a:prstGeom prst="rightArrowCallout">
            <a:avLst>
              <a:gd name="adj1" fmla="val 25000"/>
              <a:gd name="adj2" fmla="val 25000"/>
              <a:gd name="adj3" fmla="val 25066"/>
              <a:gd name="adj4" fmla="val 6497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/>
              <a:t>自動補正</a:t>
            </a:r>
          </a:p>
        </p:txBody>
      </p:sp>
      <p:sp>
        <p:nvSpPr>
          <p:cNvPr id="5" name="上矢印吹き出し 4"/>
          <p:cNvSpPr>
            <a:spLocks noChangeArrowheads="1"/>
          </p:cNvSpPr>
          <p:nvPr/>
        </p:nvSpPr>
        <p:spPr bwMode="auto">
          <a:xfrm>
            <a:off x="5580063" y="5189538"/>
            <a:ext cx="2016125" cy="1022350"/>
          </a:xfrm>
          <a:prstGeom prst="upArrowCallout">
            <a:avLst>
              <a:gd name="adj1" fmla="val 21492"/>
              <a:gd name="adj2" fmla="val 25007"/>
              <a:gd name="adj3" fmla="val 25000"/>
              <a:gd name="adj4" fmla="val 64102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/>
              <a:t>詳細設定</a:t>
            </a:r>
          </a:p>
        </p:txBody>
      </p:sp>
      <p:sp>
        <p:nvSpPr>
          <p:cNvPr id="10" name="上矢印吹き出し 9"/>
          <p:cNvSpPr>
            <a:spLocks noChangeArrowheads="1"/>
          </p:cNvSpPr>
          <p:nvPr/>
        </p:nvSpPr>
        <p:spPr bwMode="auto">
          <a:xfrm>
            <a:off x="2843213" y="5197475"/>
            <a:ext cx="2016125" cy="1022350"/>
          </a:xfrm>
          <a:prstGeom prst="upArrowCallout">
            <a:avLst>
              <a:gd name="adj1" fmla="val 21492"/>
              <a:gd name="adj2" fmla="val 25007"/>
              <a:gd name="adj3" fmla="val 25000"/>
              <a:gd name="adj4" fmla="val 64102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/>
              <a:t>リセット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F8BE6C8-849C-45D4-BBBE-D8D20238617C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8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921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/>
              <a:t>補正～カラー</a:t>
            </a:r>
            <a:r>
              <a:rPr lang="en-US" altLang="ja-JP" dirty="0" smtClean="0"/>
              <a:t>RGB</a:t>
            </a:r>
            <a:endParaRPr lang="ja-JP" altLang="en-US" dirty="0" smtClean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カラー</a:t>
            </a:r>
            <a:r>
              <a:rPr lang="en-US" altLang="ja-JP" sz="3200"/>
              <a:t>RGB</a:t>
            </a:r>
            <a:r>
              <a:rPr lang="ja-JP" altLang="en-US" sz="3200"/>
              <a:t>では、レッド、グリーン、ブルーの調整が可能（設定方法はカラーの調整と同様）。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692400"/>
            <a:ext cx="3381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1B1049B-8DA3-45EB-AA69-B6A775F44698}" type="slidenum">
              <a:rPr lang="ja-JP" altLang="en-US" sz="1400">
                <a:latin typeface="ＭＳ Ｐ明朝" pitchFamily="18" charset="-128"/>
                <a:ea typeface="ＭＳ Ｐ明朝" pitchFamily="18" charset="-128"/>
              </a:rPr>
              <a:pPr algn="r" eaLnBrk="1" hangingPunct="1"/>
              <a:t>9</a:t>
            </a:fld>
            <a:endParaRPr lang="en-US" altLang="ja-JP" sz="140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024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補正</a:t>
            </a:r>
            <a:r>
              <a:rPr lang="ja-JP" altLang="en-US" dirty="0" smtClean="0"/>
              <a:t>～照明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9388" y="1195388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照明では、明るさ、コントラスト、露光量、ブラック、ホワイトの調整が可能。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8" y="2749587"/>
            <a:ext cx="3077004" cy="301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C_Film_Spotlight_TP01140812">
  <a:themeElements>
    <a:clrScheme name="TC_Film_Spotlight_TP01140812 1">
      <a:dk1>
        <a:srgbClr val="624F00"/>
      </a:dk1>
      <a:lt1>
        <a:srgbClr val="FFFFFF"/>
      </a:lt1>
      <a:dk2>
        <a:srgbClr val="000000"/>
      </a:dk2>
      <a:lt2>
        <a:srgbClr val="000000"/>
      </a:lt2>
      <a:accent1>
        <a:srgbClr val="FFCC00"/>
      </a:accent1>
      <a:accent2>
        <a:srgbClr val="A888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987B00"/>
      </a:accent6>
      <a:hlink>
        <a:srgbClr val="E1E0C9"/>
      </a:hlink>
      <a:folHlink>
        <a:srgbClr val="624F00"/>
      </a:folHlink>
    </a:clrScheme>
    <a:fontScheme name="TC_Film_Spotlight_TP0114081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C_Film_Spotlight_TP01140812 1">
        <a:dk1>
          <a:srgbClr val="624F00"/>
        </a:dk1>
        <a:lt1>
          <a:srgbClr val="FFFFFF"/>
        </a:lt1>
        <a:dk2>
          <a:srgbClr val="000000"/>
        </a:dk2>
        <a:lt2>
          <a:srgbClr val="000000"/>
        </a:lt2>
        <a:accent1>
          <a:srgbClr val="FFCC00"/>
        </a:accent1>
        <a:accent2>
          <a:srgbClr val="A888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987B00"/>
        </a:accent6>
        <a:hlink>
          <a:srgbClr val="E1E0C9"/>
        </a:hlink>
        <a:folHlink>
          <a:srgbClr val="624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899</Words>
  <Application>Microsoft Office PowerPoint</Application>
  <PresentationFormat>画面に合わせる (4:3)</PresentationFormat>
  <Paragraphs>170</Paragraphs>
  <Slides>38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ＭＳ Ｐゴシック</vt:lpstr>
      <vt:lpstr>ＭＳ Ｐ明朝</vt:lpstr>
      <vt:lpstr>Arial</vt:lpstr>
      <vt:lpstr>Times New Roman</vt:lpstr>
      <vt:lpstr>Wingdings</vt:lpstr>
      <vt:lpstr>TC_Film_Spotlight_TP01140812</vt:lpstr>
      <vt:lpstr>映像技術演習</vt:lpstr>
      <vt:lpstr>まず最初に・・・</vt:lpstr>
      <vt:lpstr>やってみよう！ワープ映像</vt:lpstr>
      <vt:lpstr>やってみよう！ワープ映像</vt:lpstr>
      <vt:lpstr>ビデオとオーディオのリンク</vt:lpstr>
      <vt:lpstr>クリップの調整</vt:lpstr>
      <vt:lpstr>補正～カラー</vt:lpstr>
      <vt:lpstr>補正～カラーRGB</vt:lpstr>
      <vt:lpstr>補正～照明</vt:lpstr>
      <vt:lpstr>補正～色温度と色合い</vt:lpstr>
      <vt:lpstr>クリップのサイズ、角度の変更</vt:lpstr>
      <vt:lpstr>モーションの設定(1)</vt:lpstr>
      <vt:lpstr>モーションの設定(2)</vt:lpstr>
      <vt:lpstr>モーションの設定(3)</vt:lpstr>
      <vt:lpstr>不透明度とは</vt:lpstr>
      <vt:lpstr>タイムラインに複数のクリップがある場合</vt:lpstr>
      <vt:lpstr>不透明度の調整(1)</vt:lpstr>
      <vt:lpstr>不透明度の調整(2)</vt:lpstr>
      <vt:lpstr>不透明度の調整(3)</vt:lpstr>
      <vt:lpstr>トランジション</vt:lpstr>
      <vt:lpstr>トランジションを設定する</vt:lpstr>
      <vt:lpstr>トランジションを設定する</vt:lpstr>
      <vt:lpstr>トランジションを設定する</vt:lpstr>
      <vt:lpstr>トランジションの削除</vt:lpstr>
      <vt:lpstr>エフェクト</vt:lpstr>
      <vt:lpstr>エフェクトを設定する</vt:lpstr>
      <vt:lpstr>エフェクトを追加する</vt:lpstr>
      <vt:lpstr>エフェクトの調整</vt:lpstr>
      <vt:lpstr>エフェクトの順序の入れ替え</vt:lpstr>
      <vt:lpstr>エフェクトの削除</vt:lpstr>
      <vt:lpstr>キーフレーム</vt:lpstr>
      <vt:lpstr>キーフレームの作成</vt:lpstr>
      <vt:lpstr>キーフレームの設定</vt:lpstr>
      <vt:lpstr>キーフレームの調整(1)</vt:lpstr>
      <vt:lpstr>キーフレームの調整(2)</vt:lpstr>
      <vt:lpstr>やってみよう！人物が消える映像</vt:lpstr>
      <vt:lpstr>やってみよう！人物が消える映像</vt:lpstr>
      <vt:lpstr>今日のおさらい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pac-04</dc:creator>
  <cp:lastModifiedBy>user</cp:lastModifiedBy>
  <cp:revision>111</cp:revision>
  <dcterms:created xsi:type="dcterms:W3CDTF">2004-12-02T09:57:16Z</dcterms:created>
  <dcterms:modified xsi:type="dcterms:W3CDTF">2019-05-13T06:33:35Z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TC011408121041</vt:lpwstr>
  </property>
</Properties>
</file>