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4"/>
  </p:notesMasterIdLst>
  <p:handoutMasterIdLst>
    <p:handoutMasterId r:id="rId45"/>
  </p:handout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29" r:id="rId11"/>
    <p:sldId id="330" r:id="rId12"/>
    <p:sldId id="331" r:id="rId13"/>
    <p:sldId id="257" r:id="rId14"/>
    <p:sldId id="326" r:id="rId15"/>
    <p:sldId id="302" r:id="rId16"/>
    <p:sldId id="279" r:id="rId17"/>
    <p:sldId id="305" r:id="rId18"/>
    <p:sldId id="280" r:id="rId19"/>
    <p:sldId id="282" r:id="rId20"/>
    <p:sldId id="304" r:id="rId21"/>
    <p:sldId id="303" r:id="rId22"/>
    <p:sldId id="285" r:id="rId23"/>
    <p:sldId id="308" r:id="rId24"/>
    <p:sldId id="286" r:id="rId25"/>
    <p:sldId id="287" r:id="rId26"/>
    <p:sldId id="290" r:id="rId27"/>
    <p:sldId id="291" r:id="rId28"/>
    <p:sldId id="324" r:id="rId29"/>
    <p:sldId id="325" r:id="rId30"/>
    <p:sldId id="292" r:id="rId31"/>
    <p:sldId id="293" r:id="rId32"/>
    <p:sldId id="294" r:id="rId33"/>
    <p:sldId id="295" r:id="rId34"/>
    <p:sldId id="309" r:id="rId35"/>
    <p:sldId id="327" r:id="rId36"/>
    <p:sldId id="328" r:id="rId37"/>
    <p:sldId id="312" r:id="rId38"/>
    <p:sldId id="314" r:id="rId39"/>
    <p:sldId id="315" r:id="rId40"/>
    <p:sldId id="316" r:id="rId41"/>
    <p:sldId id="318" r:id="rId42"/>
    <p:sldId id="310" r:id="rId43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0066FF"/>
    <a:srgbClr val="FFFF00"/>
    <a:srgbClr val="99CCFF"/>
    <a:srgbClr val="FFCCFF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t" anchorCtr="0" compatLnSpc="1">
            <a:prstTxWarp prst="textNoShape">
              <a:avLst/>
            </a:prstTxWarp>
          </a:bodyPr>
          <a:lstStyle>
            <a:lvl1pPr algn="l" defTabSz="954938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t" anchorCtr="0" compatLnSpc="1">
            <a:prstTxWarp prst="textNoShape">
              <a:avLst/>
            </a:prstTxWarp>
          </a:bodyPr>
          <a:lstStyle>
            <a:lvl1pPr algn="r" defTabSz="954938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b" anchorCtr="0" compatLnSpc="1">
            <a:prstTxWarp prst="textNoShape">
              <a:avLst/>
            </a:prstTxWarp>
          </a:bodyPr>
          <a:lstStyle>
            <a:lvl1pPr algn="l" defTabSz="954938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F5034B27-3EF1-4D1F-8A17-52DF868E652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1477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t" anchorCtr="0" compatLnSpc="1">
            <a:prstTxWarp prst="textNoShape">
              <a:avLst/>
            </a:prstTxWarp>
          </a:bodyPr>
          <a:lstStyle>
            <a:lvl1pPr algn="l" defTabSz="954938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t" anchorCtr="0" compatLnSpc="1">
            <a:prstTxWarp prst="textNoShape">
              <a:avLst/>
            </a:prstTxWarp>
          </a:bodyPr>
          <a:lstStyle>
            <a:lvl1pPr algn="r" defTabSz="954938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タイトルの書式設定</a:t>
            </a:r>
            <a:endParaRPr lang="en-US" altLang="ja-JP" noProof="0" smtClean="0"/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b" anchorCtr="0" compatLnSpc="1">
            <a:prstTxWarp prst="textNoShape">
              <a:avLst/>
            </a:prstTxWarp>
          </a:bodyPr>
          <a:lstStyle>
            <a:lvl1pPr algn="l" defTabSz="954938">
              <a:defRPr sz="13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1" tIns="47781" rIns="95561" bIns="4778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08303712-8D66-4F4D-94C2-52A2C859E83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5737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1370C9C-C83F-4E5C-AA74-DD9AE2074A2A}" type="slidenum">
              <a:rPr lang="ja-JP" altLang="en-US" sz="13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</a:t>
            </a:fld>
            <a:endParaRPr lang="en-US" altLang="ja-JP" sz="13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72184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9566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95660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95660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95660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5699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31112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69459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92532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91855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13267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763305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446824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327445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82307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737798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4180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9550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849739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883783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52762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21698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495760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142331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088257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024264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150224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030306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99330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99330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529867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8965144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740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8628132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78516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934398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49606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23010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1600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892654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4403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74631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286000"/>
            <a:ext cx="6400800" cy="1066800"/>
          </a:xfr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 altLang="ja-JP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3975" y="3048000"/>
            <a:ext cx="6321425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CE944FA-5D02-4972-8984-3ADCB7E96F34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D687F-074B-47AE-8729-3EC921E77D9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532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1310-CABB-4D39-9788-414FCCD08D41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24FAF-1384-44E4-B0F6-DAF4C64CBA4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10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24700" y="152400"/>
            <a:ext cx="1714500" cy="6400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981200" y="152400"/>
            <a:ext cx="4991100" cy="6400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16E5-37AC-448D-95DA-05589C5CF549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8781F-5BC1-4810-8E21-63C4E5E6C92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79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5ED2-4C2A-43AB-BAB0-5861ACE64855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43CD5-05C8-4D30-8C87-E22DBD51C70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901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8231-33C2-4D17-882C-B1B638253597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2D761-ED89-4083-A2D2-44138EBFC4B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672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981200" y="1371600"/>
            <a:ext cx="3352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352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835E7-D926-4745-8F17-AC8B780BE29A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CD87E-ADAA-46D6-85FD-5CC1EA2B435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393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CBEA-7F06-4B43-A1F8-5EBDDE90B74D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2D871-4DE7-46B3-849B-D42A715C7F8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60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680A-CADD-45E4-B452-3EA586D8C877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42E5F-DBA9-489C-99D4-73E4FDB58E4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674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58CE-B239-46E7-8C6C-47710701497B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7903F-CE3D-4CF3-AC63-4349900A5FF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564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6BE1-925B-45D8-8F7B-DE3D13C92A6B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3A8CB-5906-4573-B4FA-3E10C31F6D2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6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51210-0CBA-4E19-AE19-9D16ABAECF10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4F29F-77B0-468B-B3C5-AFA36E9FA9E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63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371600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2A7BD5AD-A929-435B-ACD8-D3BA17274F34}" type="datetime1">
              <a:rPr lang="ja-JP" altLang="en-US"/>
              <a:pPr>
                <a:defRPr/>
              </a:pPr>
              <a:t>2019/5/8</a:t>
            </a:fld>
            <a:endParaRPr lang="en-US" altLang="ja-JP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fld id="{83A6EDB4-CC13-45F1-8CBF-B435B612FDC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7CF7DB7-1C84-4B63-A2ED-1A4239AB3401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映像技術演習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975" y="3175000"/>
            <a:ext cx="6321425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 dirty="0" smtClean="0"/>
              <a:t>第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回：</a:t>
            </a:r>
            <a:r>
              <a:rPr lang="en-US" altLang="ja-JP" sz="2400" dirty="0" smtClean="0"/>
              <a:t>Premiere Elements 15</a:t>
            </a:r>
            <a:r>
              <a:rPr lang="ja-JP" altLang="en-US" sz="2400" dirty="0" smtClean="0"/>
              <a:t>の基本操作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913F668-1492-4528-AD22-AEAC264BFAE9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10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09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撮影データのバックアップ</a:t>
            </a:r>
            <a:r>
              <a:rPr lang="en-US" altLang="ja-JP" dirty="0" smtClean="0"/>
              <a:t>(1)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7504" y="1169988"/>
            <a:ext cx="87849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 smtClean="0"/>
              <a:t>ポータブル</a:t>
            </a:r>
            <a:r>
              <a:rPr lang="en-US" altLang="ja-JP" sz="3200" dirty="0" smtClean="0"/>
              <a:t>HDD</a:t>
            </a:r>
            <a:r>
              <a:rPr lang="ja-JP" altLang="en-US" sz="3200" dirty="0" smtClean="0"/>
              <a:t>のデータは、こまめにバックアップをしてください。</a:t>
            </a:r>
            <a:endParaRPr lang="en-US" altLang="ja-JP" sz="3200" dirty="0" smtClean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心</a:t>
            </a:r>
            <a:r>
              <a:rPr lang="ja-JP" altLang="en-US" sz="3200" dirty="0" smtClean="0"/>
              <a:t>コミ部屋でのバックアップ</a:t>
            </a:r>
            <a:endParaRPr lang="en-US" altLang="ja-JP" sz="3200" dirty="0" smtClean="0"/>
          </a:p>
          <a:p>
            <a:pPr marL="457200" indent="-4572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心コミ部屋の</a:t>
            </a:r>
            <a:r>
              <a:rPr lang="en-US" altLang="ja-JP" sz="3200" dirty="0" smtClean="0"/>
              <a:t>PAC-13</a:t>
            </a:r>
            <a:r>
              <a:rPr lang="ja-JP" altLang="en-US" sz="3200" dirty="0" smtClean="0"/>
              <a:t>というパソコン。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（入室して左手の奥、野外系物品ロッカーの前）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785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913F668-1492-4528-AD22-AEAC264BFAE9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11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09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撮影データのバックアップ</a:t>
            </a:r>
            <a:r>
              <a:rPr lang="en-US" altLang="ja-JP" dirty="0" smtClean="0"/>
              <a:t>(2)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7504" y="1052736"/>
            <a:ext cx="87849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14350" indent="-514350" algn="l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ja-JP" altLang="en-US" sz="3200" dirty="0" smtClean="0"/>
              <a:t>本体の電源を入れる（本体は机の下にあります）。</a:t>
            </a:r>
            <a:endParaRPr lang="en-US" altLang="ja-JP" sz="3200" dirty="0" smtClean="0"/>
          </a:p>
          <a:p>
            <a:pPr marL="514350" indent="-514350" algn="l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altLang="ja-JP" sz="3200" dirty="0" smtClean="0"/>
              <a:t>PAC-13</a:t>
            </a:r>
            <a:r>
              <a:rPr lang="ja-JP" altLang="en-US" sz="3200" dirty="0" smtClean="0"/>
              <a:t>（一般のユーザー）をクリック。</a:t>
            </a:r>
            <a:endParaRPr lang="en-US" altLang="ja-JP" sz="3200" dirty="0" smtClean="0"/>
          </a:p>
          <a:p>
            <a:pPr marL="514350" indent="-514350" algn="l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ja-JP" altLang="en-US" sz="3200" dirty="0"/>
              <a:t>デスクトップに</a:t>
            </a:r>
            <a:r>
              <a:rPr lang="ja-JP" altLang="en-US" sz="3200" dirty="0" smtClean="0"/>
              <a:t>ある「映像技術演習バックアップ」というフォルダを開く。</a:t>
            </a:r>
            <a:endParaRPr lang="en-US" altLang="ja-JP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60" y="4143348"/>
            <a:ext cx="3789018" cy="2526012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 bwMode="auto">
          <a:xfrm>
            <a:off x="3258271" y="4597045"/>
            <a:ext cx="1224135" cy="897234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68" y="2848575"/>
            <a:ext cx="4029075" cy="2628900"/>
          </a:xfrm>
          <a:prstGeom prst="rect">
            <a:avLst/>
          </a:prstGeom>
        </p:spPr>
      </p:pic>
      <p:sp>
        <p:nvSpPr>
          <p:cNvPr id="409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913F668-1492-4528-AD22-AEAC264BFAE9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12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09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撮影データのバックアップ</a:t>
            </a:r>
            <a:r>
              <a:rPr lang="en-US" altLang="ja-JP" dirty="0" smtClean="0"/>
              <a:t>(3)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7504" y="1052736"/>
            <a:ext cx="8784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14350" indent="-514350" algn="l" eaLnBrk="1" hangingPunct="1">
              <a:spcBef>
                <a:spcPct val="50000"/>
              </a:spcBef>
              <a:buFont typeface="+mj-lt"/>
              <a:buAutoNum type="arabicPeriod" startAt="4"/>
            </a:pPr>
            <a:r>
              <a:rPr lang="ja-JP" altLang="en-US" sz="3200" dirty="0" smtClean="0"/>
              <a:t>フォルダ内に自分のフォルダを作成し、そこにポータブル</a:t>
            </a:r>
            <a:r>
              <a:rPr lang="en-US" altLang="ja-JP" sz="3200" dirty="0" smtClean="0"/>
              <a:t>HDD</a:t>
            </a:r>
            <a:r>
              <a:rPr lang="ja-JP" altLang="en-US" sz="3200" dirty="0"/>
              <a:t>内</a:t>
            </a:r>
            <a:r>
              <a:rPr lang="ja-JP" altLang="en-US" sz="3200" dirty="0" smtClean="0"/>
              <a:t>のデータをコピーする。</a:t>
            </a:r>
          </a:p>
        </p:txBody>
      </p:sp>
      <p:sp>
        <p:nvSpPr>
          <p:cNvPr id="3" name="円/楕円 2"/>
          <p:cNvSpPr/>
          <p:nvPr/>
        </p:nvSpPr>
        <p:spPr bwMode="auto">
          <a:xfrm>
            <a:off x="3905507" y="3573016"/>
            <a:ext cx="1224135" cy="1257274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913F668-1492-4528-AD22-AEAC264BFAE9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13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09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編集作業</a:t>
            </a:r>
            <a:endParaRPr lang="en-US" altLang="ja-JP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1169988"/>
            <a:ext cx="84248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今日から具体的な編集作業に入ります。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編集作業は、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場所：第</a:t>
            </a:r>
            <a:r>
              <a:rPr lang="en-US" altLang="ja-JP" sz="3200" dirty="0"/>
              <a:t>2</a:t>
            </a:r>
            <a:r>
              <a:rPr lang="ja-JP" altLang="en-US" sz="3200" dirty="0"/>
              <a:t>実習室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使用するソフト：</a:t>
            </a:r>
            <a:r>
              <a:rPr lang="en-US" altLang="ja-JP" sz="3200" dirty="0"/>
              <a:t>Adobe Premiere Elements </a:t>
            </a:r>
            <a:r>
              <a:rPr lang="en-US" altLang="ja-JP" sz="3200" dirty="0" smtClean="0"/>
              <a:t>15</a:t>
            </a: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必要機材： ポータブル</a:t>
            </a:r>
            <a:r>
              <a:rPr lang="en-US" altLang="ja-JP" sz="3200" dirty="0"/>
              <a:t>HDD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A45CFBD-E324-4381-9493-9F4D0D9CBD8F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3B434B80-A7BF-4D14-BCA8-9E6A5218303A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14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366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 smtClean="0"/>
              <a:t>動画データの整理</a:t>
            </a:r>
            <a:endParaRPr lang="en-US" altLang="ja-JP" dirty="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4938" y="1341438"/>
            <a:ext cx="890111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9144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3716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8288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2860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algn="l" eaLnBrk="1" hangingPunct="1">
              <a:spcBef>
                <a:spcPct val="50000"/>
              </a:spcBef>
            </a:pPr>
            <a:r>
              <a:rPr lang="ja-JP" altLang="en-US" sz="3200" dirty="0" smtClean="0"/>
              <a:t>ペアで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台のポータブル</a:t>
            </a:r>
            <a:r>
              <a:rPr lang="en-US" altLang="ja-JP" sz="3200" dirty="0" smtClean="0"/>
              <a:t>HDD</a:t>
            </a:r>
            <a:r>
              <a:rPr lang="ja-JP" altLang="en-US" sz="3200" dirty="0" smtClean="0"/>
              <a:t>を利用する場合は、ポータブル</a:t>
            </a:r>
            <a:r>
              <a:rPr lang="en-US" altLang="ja-JP" sz="3200" dirty="0"/>
              <a:t>HDD</a:t>
            </a:r>
            <a:r>
              <a:rPr lang="ja-JP" altLang="en-US" sz="3200" dirty="0"/>
              <a:t>内に、自分のフォルダを作成する（フォルダ名は</a:t>
            </a:r>
            <a:r>
              <a:rPr lang="ja-JP" altLang="en-US" sz="3200" dirty="0" smtClean="0"/>
              <a:t>、学籍番号</a:t>
            </a:r>
            <a:r>
              <a:rPr lang="en-US" altLang="ja-JP" sz="3200" dirty="0" smtClean="0"/>
              <a:t>-</a:t>
            </a:r>
            <a:r>
              <a:rPr lang="ja-JP" altLang="en-US" sz="3200" dirty="0" smtClean="0"/>
              <a:t>自分の名前に</a:t>
            </a:r>
            <a:r>
              <a:rPr lang="ja-JP" altLang="en-US" sz="3200" dirty="0"/>
              <a:t>する。）</a:t>
            </a:r>
            <a:r>
              <a:rPr lang="ja-JP" altLang="en-US" sz="3200" dirty="0" smtClean="0"/>
              <a:t>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lang="en-US" altLang="ja-JP" sz="3200" dirty="0" smtClean="0"/>
          </a:p>
          <a:p>
            <a:pPr marL="0" indent="0" algn="l" eaLnBrk="1" hangingPunct="1">
              <a:spcBef>
                <a:spcPct val="50000"/>
              </a:spcBef>
            </a:pPr>
            <a:r>
              <a:rPr lang="ja-JP" altLang="en-US" sz="3200" dirty="0" smtClean="0"/>
              <a:t>例） </a:t>
            </a:r>
            <a:r>
              <a:rPr lang="en-US" altLang="ja-JP" sz="3200" smtClean="0"/>
              <a:t>1808XXX-</a:t>
            </a:r>
            <a:r>
              <a:rPr lang="ja-JP" altLang="en-US" sz="3200" dirty="0" smtClean="0"/>
              <a:t>小幡直弘</a:t>
            </a:r>
            <a:endParaRPr lang="ja-JP" altLang="en-US" sz="3200" dirty="0"/>
          </a:p>
          <a:p>
            <a:pPr marL="0" indent="0" algn="l" eaLnBrk="1" hangingPunct="1">
              <a:spcBef>
                <a:spcPct val="50000"/>
              </a:spcBef>
            </a:pP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984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8C8CFDCA-A699-48AE-8E1A-DA45112CFF3F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15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512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 smtClean="0"/>
              <a:t>ファイルのコピー</a:t>
            </a:r>
            <a:endParaRPr lang="en-US" altLang="ja-JP" dirty="0" smtClean="0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0825" y="1169988"/>
            <a:ext cx="84248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 smtClean="0"/>
              <a:t>代表者のポータブル</a:t>
            </a:r>
            <a:r>
              <a:rPr lang="en-US" altLang="ja-JP" sz="3200" dirty="0"/>
              <a:t>HDD</a:t>
            </a:r>
            <a:r>
              <a:rPr lang="ja-JP" altLang="en-US" sz="3200" dirty="0" err="1"/>
              <a:t>に保</a:t>
            </a:r>
            <a:r>
              <a:rPr lang="ja-JP" altLang="en-US" sz="3200" dirty="0"/>
              <a:t>存して</a:t>
            </a:r>
            <a:r>
              <a:rPr lang="ja-JP" altLang="en-US" sz="3200" dirty="0" smtClean="0"/>
              <a:t>あるデータを、ローカルディスク（</a:t>
            </a:r>
            <a:r>
              <a:rPr lang="en-US" altLang="ja-JP" sz="3200" dirty="0" smtClean="0"/>
              <a:t>D</a:t>
            </a:r>
            <a:r>
              <a:rPr lang="ja-JP" altLang="en-US" sz="3200" dirty="0" smtClean="0"/>
              <a:t>）へコピー</a:t>
            </a:r>
            <a:r>
              <a:rPr lang="ja-JP" altLang="en-US" sz="3200" dirty="0"/>
              <a:t>する</a:t>
            </a:r>
            <a:r>
              <a:rPr lang="ja-JP" altLang="en-US" sz="3200" dirty="0" smtClean="0"/>
              <a:t>。</a:t>
            </a:r>
            <a:endParaRPr lang="en-US" altLang="ja-JP" sz="3200" dirty="0" smtClean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 smtClean="0"/>
              <a:t>注意！</a:t>
            </a:r>
            <a:endParaRPr lang="en-US" altLang="ja-JP" sz="3200" dirty="0" smtClean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作業時</a:t>
            </a:r>
            <a:r>
              <a:rPr lang="ja-JP" altLang="en-US" sz="3200" dirty="0" smtClean="0"/>
              <a:t>は必ずデータをローカルディスク</a:t>
            </a:r>
            <a:r>
              <a:rPr lang="en-US" altLang="ja-JP" sz="3200" dirty="0" smtClean="0"/>
              <a:t>(D)</a:t>
            </a:r>
            <a:r>
              <a:rPr lang="ja-JP" altLang="en-US" sz="3200" dirty="0" smtClean="0"/>
              <a:t>へ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移動すること。</a:t>
            </a:r>
            <a:endParaRPr lang="en-US" altLang="ja-JP" sz="3200" dirty="0" smtClean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終了</a:t>
            </a:r>
            <a:r>
              <a:rPr lang="ja-JP" altLang="en-US" sz="3200" dirty="0" smtClean="0"/>
              <a:t>時はデータをポータブル</a:t>
            </a:r>
            <a:r>
              <a:rPr lang="en-US" altLang="ja-JP" sz="3200" dirty="0" smtClean="0"/>
              <a:t>HDD</a:t>
            </a:r>
            <a:r>
              <a:rPr lang="ja-JP" altLang="en-US" sz="3200" dirty="0" err="1" smtClean="0"/>
              <a:t>に保</a:t>
            </a:r>
            <a:r>
              <a:rPr lang="ja-JP" altLang="en-US" sz="3200" dirty="0" smtClean="0"/>
              <a:t>存する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こと。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28" y="2918843"/>
            <a:ext cx="5168056" cy="3802632"/>
          </a:xfrm>
          <a:prstGeom prst="rect">
            <a:avLst/>
          </a:prstGeom>
        </p:spPr>
      </p:pic>
      <p:sp>
        <p:nvSpPr>
          <p:cNvPr id="717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9B91C08-49F5-41EE-8535-7CAE2DEF9F1B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16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17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z="3200" dirty="0" smtClean="0"/>
              <a:t>Adobe Premiere Elements 15</a:t>
            </a:r>
            <a:r>
              <a:rPr lang="ja-JP" altLang="en-US" sz="3200" dirty="0" smtClean="0"/>
              <a:t>の起動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50825" y="946150"/>
            <a:ext cx="84248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ja-JP" sz="3200" dirty="0" smtClean="0"/>
              <a:t>[</a:t>
            </a:r>
            <a:r>
              <a:rPr lang="ja-JP" altLang="en-US" sz="3200" dirty="0" smtClean="0"/>
              <a:t>動画編集</a:t>
            </a:r>
            <a:r>
              <a:rPr lang="en-US" altLang="ja-JP" sz="3200" dirty="0" smtClean="0"/>
              <a:t>]</a:t>
            </a:r>
            <a:r>
              <a:rPr lang="ja-JP" altLang="en-US" sz="3200" dirty="0" smtClean="0"/>
              <a:t>→</a:t>
            </a:r>
            <a:r>
              <a:rPr lang="en-US" altLang="ja-JP" sz="3200" dirty="0" smtClean="0"/>
              <a:t>Adobe </a:t>
            </a:r>
            <a:r>
              <a:rPr lang="en-US" altLang="ja-JP" sz="3200" dirty="0"/>
              <a:t>Premiere Elements </a:t>
            </a:r>
            <a:r>
              <a:rPr lang="en-US" altLang="ja-JP" sz="3200" dirty="0" smtClean="0"/>
              <a:t>15</a:t>
            </a:r>
            <a:r>
              <a:rPr lang="ja-JP" altLang="en-US" sz="3200" dirty="0" smtClean="0"/>
              <a:t>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クリック。</a:t>
            </a:r>
            <a:endParaRPr lang="ja-JP" altLang="en-US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 dirty="0"/>
              <a:t>「</a:t>
            </a:r>
            <a:r>
              <a:rPr lang="ja-JP" altLang="en-US" sz="3200" dirty="0" smtClean="0"/>
              <a:t>ビデオの編集」</a:t>
            </a:r>
            <a:r>
              <a:rPr lang="ja-JP" altLang="en-US" sz="3200" dirty="0"/>
              <a:t>を選択</a:t>
            </a:r>
            <a:r>
              <a:rPr lang="ja-JP" altLang="en-US" sz="3200" dirty="0" smtClean="0"/>
              <a:t>。</a:t>
            </a:r>
            <a:endParaRPr lang="ja-JP" altLang="en-US" sz="3200" dirty="0"/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>
            <a:off x="4947630" y="5994400"/>
            <a:ext cx="1946275" cy="8636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8" y="2582461"/>
            <a:ext cx="3296110" cy="771633"/>
          </a:xfrm>
          <a:prstGeom prst="rect">
            <a:avLst/>
          </a:prstGeom>
        </p:spPr>
      </p:pic>
      <p:sp>
        <p:nvSpPr>
          <p:cNvPr id="819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42088" y="62372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7D283CD-D767-43C3-8E2F-47D7733C67AE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17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19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ビューの切り替え</a:t>
            </a:r>
            <a:endParaRPr lang="en-US" altLang="ja-JP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50825" y="1169988"/>
            <a:ext cx="84248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 startAt="4"/>
            </a:pPr>
            <a:r>
              <a:rPr lang="ja-JP" altLang="en-US" sz="3200"/>
              <a:t>「クイック」ビューから「エキスパート」ビューに切り替える。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967288" y="2735263"/>
            <a:ext cx="1257300" cy="4318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2557714"/>
            <a:ext cx="8676456" cy="3480885"/>
          </a:xfrm>
          <a:prstGeom prst="rect">
            <a:avLst/>
          </a:prstGeom>
        </p:spPr>
      </p:pic>
      <p:sp>
        <p:nvSpPr>
          <p:cNvPr id="1024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BBBA94F-B792-476D-937A-995074986C9C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18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24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メディアの追加</a:t>
            </a:r>
            <a:r>
              <a:rPr lang="en-US" altLang="ja-JP" smtClean="0"/>
              <a:t>(1)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0825" y="1127125"/>
            <a:ext cx="84248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/>
              <a:t>「メディアを追加」をクリックし、「ファイルとフォルダー」を選択する。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12160" y="3382963"/>
            <a:ext cx="1368425" cy="6477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0" y="3573016"/>
            <a:ext cx="2411760" cy="637035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01074"/>
            <a:ext cx="6120210" cy="3885476"/>
          </a:xfrm>
          <a:prstGeom prst="rect">
            <a:avLst/>
          </a:prstGeom>
        </p:spPr>
      </p:pic>
      <p:sp>
        <p:nvSpPr>
          <p:cNvPr id="11267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8C87AA6-9572-43B5-A8C9-FD6FB1AF7318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19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26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メディアの追加</a:t>
            </a:r>
            <a:r>
              <a:rPr lang="en-US" altLang="ja-JP" smtClean="0"/>
              <a:t>(2)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50825" y="1169988"/>
            <a:ext cx="84248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514350" indent="-514350" algn="l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動画の保存してあるフォルダへ移動し、必要なファイルを選択して、「開く」を押す（複数選択可）。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ja-JP" altLang="en-US" sz="3200" dirty="0" smtClean="0"/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2411760" y="2853308"/>
            <a:ext cx="2952328" cy="6477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997819" y="3589338"/>
            <a:ext cx="4158357" cy="2189162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580112" y="6290693"/>
            <a:ext cx="1401762" cy="32385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9E8BC44-A145-4E54-B5D5-13757A748F54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471C4764-F449-4B8A-8F77-7CD0FF55B98D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2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776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ポータブル</a:t>
            </a:r>
            <a:r>
              <a:rPr lang="en-US" altLang="ja-JP" smtClean="0"/>
              <a:t>HDD</a:t>
            </a:r>
            <a:r>
              <a:rPr lang="ja-JP" altLang="en-US" smtClean="0"/>
              <a:t>について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4938" y="1506538"/>
            <a:ext cx="8901112" cy="38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65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 dirty="0"/>
              <a:t>動画などの大容量データを保存できる。</a:t>
            </a:r>
          </a:p>
          <a:p>
            <a:pPr algn="l" eaLnBrk="1" hangingPunct="1">
              <a:lnSpc>
                <a:spcPct val="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ja-JP" sz="3200" dirty="0" smtClean="0"/>
              <a:t>HDD</a:t>
            </a:r>
            <a:r>
              <a:rPr lang="ja-JP" altLang="en-US" sz="3200" dirty="0" smtClean="0"/>
              <a:t>は個人、もしくはペアに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台割当てします。</a:t>
            </a:r>
            <a:endParaRPr lang="en-US" altLang="ja-JP" sz="3200" dirty="0" smtClean="0"/>
          </a:p>
          <a:p>
            <a:pPr algn="l" eaLnBrk="1" hangingPunct="1">
              <a:lnSpc>
                <a:spcPct val="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ja-JP" sz="3200" dirty="0" smtClean="0"/>
          </a:p>
          <a:p>
            <a:pPr algn="l" eaLnBrk="1" hangingPunct="1">
              <a:lnSpc>
                <a:spcPct val="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 smtClean="0"/>
              <a:t>ペアで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台の場合は、不要なデータを残しておくと</a:t>
            </a:r>
            <a:endParaRPr lang="en-US" altLang="ja-JP" sz="3200" dirty="0"/>
          </a:p>
          <a:p>
            <a:pPr algn="l" eaLnBrk="1" hangingPunct="1">
              <a:lnSpc>
                <a:spcPct val="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 smtClean="0"/>
              <a:t>相手の迷惑になるので、</a:t>
            </a:r>
            <a:r>
              <a:rPr lang="ja-JP" altLang="en-US" sz="3200" dirty="0"/>
              <a:t>不要</a:t>
            </a:r>
            <a:r>
              <a:rPr lang="ja-JP" altLang="en-US" sz="3200" dirty="0" smtClean="0"/>
              <a:t>な</a:t>
            </a:r>
            <a:r>
              <a:rPr lang="ja-JP" altLang="en-US" sz="3200" dirty="0"/>
              <a:t>もの</a:t>
            </a:r>
            <a:r>
              <a:rPr lang="ja-JP" altLang="en-US" sz="3200" dirty="0" smtClean="0"/>
              <a:t>は削除すること。</a:t>
            </a:r>
            <a:endParaRPr lang="en-US" altLang="ja-JP" sz="3200" dirty="0" smtClean="0"/>
          </a:p>
          <a:p>
            <a:pPr algn="l" eaLnBrk="1" hangingPunct="1">
              <a:lnSpc>
                <a:spcPct val="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ja-JP" sz="3200" dirty="0"/>
          </a:p>
          <a:p>
            <a:pPr algn="l" eaLnBrk="1" hangingPunct="1">
              <a:lnSpc>
                <a:spcPct val="6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 smtClean="0"/>
              <a:t>こまめにバックアップをすること！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1271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04" y="2397696"/>
            <a:ext cx="6225903" cy="3952577"/>
          </a:xfrm>
          <a:prstGeom prst="rect">
            <a:avLst/>
          </a:prstGeom>
        </p:spPr>
      </p:pic>
      <p:sp>
        <p:nvSpPr>
          <p:cNvPr id="12291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5547F4F-3729-4988-8004-3775EABA2097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20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229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メディアの追加</a:t>
            </a:r>
            <a:r>
              <a:rPr lang="en-US" altLang="ja-JP" smtClean="0"/>
              <a:t>(3)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50825" y="1169988"/>
            <a:ext cx="84248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ＭＳ Ｐゴシック" panose="020B0600070205080204" pitchFamily="50" charset="-128"/>
              <a:buAutoNum type="arabicPeriod" startAt="2"/>
            </a:pPr>
            <a:r>
              <a:rPr lang="ja-JP" altLang="en-US" sz="3200"/>
              <a:t>追加したいメディアがたくさんある場合は、フォルダごと追加することもできる。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671219" y="5921375"/>
            <a:ext cx="1401762" cy="428898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7" y="1491811"/>
            <a:ext cx="8388424" cy="4718489"/>
          </a:xfrm>
          <a:prstGeom prst="rect">
            <a:avLst/>
          </a:prstGeom>
        </p:spPr>
      </p:pic>
      <p:sp>
        <p:nvSpPr>
          <p:cNvPr id="9219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CB4C9A2-1F4C-44D3-9FC7-401787F351AA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21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220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エキスパート・ビュー</a:t>
            </a:r>
            <a:endParaRPr lang="en-US" altLang="ja-JP" smtClean="0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355975" y="2718459"/>
            <a:ext cx="2016125" cy="9588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/>
              <a:t>「モニタ」</a:t>
            </a:r>
            <a:br>
              <a:rPr lang="ja-JP" altLang="en-US" sz="2800"/>
            </a:br>
            <a:r>
              <a:rPr lang="ja-JP" altLang="en-US" sz="2800"/>
              <a:t>パネル</a:t>
            </a:r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1225550" y="1931414"/>
            <a:ext cx="1511300" cy="576262"/>
          </a:xfrm>
          <a:prstGeom prst="upArrowCallout">
            <a:avLst>
              <a:gd name="adj1" fmla="val 65565"/>
              <a:gd name="adj2" fmla="val 65565"/>
              <a:gd name="adj3" fmla="val 16667"/>
              <a:gd name="adj4" fmla="val 6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メニュー</a:t>
            </a: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334962" y="4407339"/>
            <a:ext cx="8053462" cy="1512888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dirty="0"/>
              <a:t>「シーンライン</a:t>
            </a:r>
            <a:r>
              <a:rPr lang="en-US" altLang="ja-JP" sz="2800" dirty="0"/>
              <a:t>/</a:t>
            </a:r>
            <a:r>
              <a:rPr lang="ja-JP" altLang="en-US" sz="2800" dirty="0"/>
              <a:t>タイムライン」パネル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/>
      <p:bldP spid="107528" grpId="0" animBg="1"/>
      <p:bldP spid="1075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80" y="2983173"/>
            <a:ext cx="4575820" cy="3711053"/>
          </a:xfrm>
          <a:prstGeom prst="rect">
            <a:avLst/>
          </a:prstGeom>
        </p:spPr>
      </p:pic>
      <p:sp>
        <p:nvSpPr>
          <p:cNvPr id="1331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9289F83-3419-44A1-A649-6F78B1771E14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22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331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クリップの配置</a:t>
            </a:r>
            <a:r>
              <a:rPr lang="en-US" altLang="ja-JP" smtClean="0"/>
              <a:t>(1)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84248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ＭＳ Ｐゴシック" panose="020B0600070205080204" pitchFamily="50" charset="-128"/>
              <a:buAutoNum type="arabicPeriod"/>
            </a:pPr>
            <a:r>
              <a:rPr lang="ja-JP" altLang="en-US" sz="3200" dirty="0"/>
              <a:t>「ウィンドウ」の「プロジェクトのアセット」を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クリックする。</a:t>
            </a: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ＭＳ Ｐゴシック" panose="020B0600070205080204" pitchFamily="50" charset="-128"/>
              <a:buAutoNum type="arabicPeriod"/>
            </a:pPr>
            <a:r>
              <a:rPr lang="ja-JP" altLang="en-US" sz="3200" dirty="0"/>
              <a:t>クリップの一覧</a:t>
            </a:r>
            <a:r>
              <a:rPr lang="ja-JP" altLang="en-US" sz="3200" dirty="0" smtClean="0"/>
              <a:t>が表示</a:t>
            </a:r>
            <a:r>
              <a:rPr lang="ja-JP" altLang="en-US" sz="3200" dirty="0"/>
              <a:t>されるので、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必要なものをタイム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ライン上に</a:t>
            </a:r>
            <a:r>
              <a:rPr lang="ja-JP" altLang="en-US" sz="3200" dirty="0" smtClean="0"/>
              <a:t>ドラッグ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＆ ドロップ</a:t>
            </a:r>
            <a:r>
              <a:rPr lang="ja-JP" altLang="en-US" sz="3200" dirty="0"/>
              <a:t>する。</a:t>
            </a:r>
          </a:p>
        </p:txBody>
      </p:sp>
      <p:cxnSp>
        <p:nvCxnSpPr>
          <p:cNvPr id="4" name="直線矢印コネクタ 3"/>
          <p:cNvCxnSpPr>
            <a:cxnSpLocks noChangeShapeType="1"/>
          </p:cNvCxnSpPr>
          <p:nvPr/>
        </p:nvCxnSpPr>
        <p:spPr bwMode="auto">
          <a:xfrm>
            <a:off x="4572000" y="3501008"/>
            <a:ext cx="1008112" cy="2592288"/>
          </a:xfrm>
          <a:prstGeom prst="straightConnector1">
            <a:avLst/>
          </a:prstGeom>
          <a:noFill/>
          <a:ln w="3175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33" y="2276872"/>
            <a:ext cx="3867812" cy="4119191"/>
          </a:xfrm>
          <a:prstGeom prst="rect">
            <a:avLst/>
          </a:prstGeom>
        </p:spPr>
      </p:pic>
      <p:sp>
        <p:nvSpPr>
          <p:cNvPr id="1433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7F8689F-D82D-47D7-B725-916FB6CC63E6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23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433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クリップの配置</a:t>
            </a:r>
            <a:r>
              <a:rPr lang="en-US" altLang="ja-JP" smtClean="0"/>
              <a:t>(2)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88565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514350" indent="-514350" algn="l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複数のクリップをつなげる場合は、前のクリップの直後でドロップする。</a:t>
            </a:r>
            <a:endParaRPr lang="en-US" altLang="ja-JP" sz="3200" dirty="0" smtClean="0"/>
          </a:p>
          <a:p>
            <a:pPr algn="l" eaLnBrk="1" hangingPunct="1">
              <a:spcBef>
                <a:spcPct val="50000"/>
              </a:spcBef>
              <a:defRPr/>
            </a:pPr>
            <a:r>
              <a:rPr lang="ja-JP" altLang="en-US" sz="3200" dirty="0" smtClean="0"/>
              <a:t>注意！</a:t>
            </a:r>
            <a:endParaRPr lang="en-US" altLang="ja-JP" sz="3200" dirty="0" smtClean="0"/>
          </a:p>
          <a:p>
            <a:pPr algn="l" eaLnBrk="1" hangingPunct="1">
              <a:spcBef>
                <a:spcPct val="50000"/>
              </a:spcBef>
              <a:defRPr/>
            </a:pPr>
            <a:r>
              <a:rPr lang="ja-JP" altLang="en-US" sz="3200" dirty="0" smtClean="0"/>
              <a:t>位置がずれると、既存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のクリップが分断され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てしまう。</a:t>
            </a:r>
            <a:endParaRPr lang="en-US" altLang="ja-JP" sz="3200" dirty="0" smtClean="0"/>
          </a:p>
        </p:txBody>
      </p:sp>
      <p:cxnSp>
        <p:nvCxnSpPr>
          <p:cNvPr id="8" name="直線矢印コネクタ 7"/>
          <p:cNvCxnSpPr>
            <a:cxnSpLocks noChangeShapeType="1"/>
          </p:cNvCxnSpPr>
          <p:nvPr/>
        </p:nvCxnSpPr>
        <p:spPr bwMode="auto">
          <a:xfrm>
            <a:off x="5652120" y="3212976"/>
            <a:ext cx="288032" cy="2604021"/>
          </a:xfrm>
          <a:prstGeom prst="straightConnector1">
            <a:avLst/>
          </a:prstGeom>
          <a:noFill/>
          <a:ln w="3175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828925"/>
            <a:ext cx="2733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AE20E35-E441-429B-B588-50E771917D9D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24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536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タイムラインの拡大・縮小</a:t>
            </a:r>
            <a:endParaRPr lang="en-US" altLang="ja-JP" smtClean="0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50825" y="1169988"/>
            <a:ext cx="8424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/>
              <a:t>「タイムライン」上のスケールで、タイムラインの大きさを変更できる。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50825" y="4797425"/>
            <a:ext cx="87137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3200"/>
              <a:t>注：タイムラインの大きさを変更しても、クリップの長さが変わるわけではない。</a:t>
            </a:r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>
            <a:off x="3924300" y="3286125"/>
            <a:ext cx="2160588" cy="287338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7" y="2612523"/>
            <a:ext cx="5896798" cy="2705478"/>
          </a:xfrm>
          <a:prstGeom prst="rect">
            <a:avLst/>
          </a:prstGeom>
        </p:spPr>
      </p:pic>
      <p:sp>
        <p:nvSpPr>
          <p:cNvPr id="16387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B3B8147-F25A-49FA-BEF1-0B8998791E02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25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638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クリップの移動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50825" y="1169988"/>
            <a:ext cx="8424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/>
              <a:t>移動したいクリップを選択する。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/>
              <a:t>ドラッグして、</a:t>
            </a:r>
            <a:r>
              <a:rPr lang="en-US" altLang="ja-JP" sz="3200"/>
              <a:t>2</a:t>
            </a:r>
            <a:r>
              <a:rPr lang="ja-JP" altLang="en-US" sz="3200"/>
              <a:t>つのクリップの間に移動する。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50825" y="5458544"/>
            <a:ext cx="87137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3200" dirty="0"/>
              <a:t>注：位置がずれると前のクリップが分割されてしまう。</a:t>
            </a:r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4612531" y="3776161"/>
            <a:ext cx="864220" cy="1245834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H="1">
            <a:off x="3851920" y="4399078"/>
            <a:ext cx="755749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  <p:bldP spid="1218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E812EB4-41E9-4040-B09B-5B6A96505A02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26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741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クリップのコピー</a:t>
            </a:r>
            <a:r>
              <a:rPr lang="en-US" altLang="ja-JP" smtClean="0"/>
              <a:t>(1)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50825" y="1169988"/>
            <a:ext cx="842486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/>
              <a:t>コピーしたいクリップを選択する。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/>
              <a:t>メニューの</a:t>
            </a:r>
            <a:r>
              <a:rPr lang="en-US" altLang="ja-JP" sz="3200"/>
              <a:t>[</a:t>
            </a:r>
            <a:r>
              <a:rPr lang="ja-JP" altLang="en-US" sz="3200"/>
              <a:t>編集</a:t>
            </a:r>
            <a:r>
              <a:rPr lang="en-US" altLang="ja-JP" sz="3200"/>
              <a:t>]</a:t>
            </a:r>
            <a:r>
              <a:rPr lang="ja-JP" altLang="en-US" sz="3200"/>
              <a:t>→</a:t>
            </a:r>
            <a:r>
              <a:rPr lang="en-US" altLang="ja-JP" sz="3200"/>
              <a:t>[</a:t>
            </a:r>
            <a:r>
              <a:rPr lang="ja-JP" altLang="en-US" sz="3200"/>
              <a:t>コピー</a:t>
            </a:r>
            <a:r>
              <a:rPr lang="en-US" altLang="ja-JP" sz="3200"/>
              <a:t>]</a:t>
            </a:r>
            <a:r>
              <a:rPr lang="ja-JP" altLang="en-US" sz="3200"/>
              <a:t>、または</a:t>
            </a:r>
            <a:r>
              <a:rPr lang="en-US" altLang="ja-JP" sz="3200"/>
              <a:t>Ctrl</a:t>
            </a:r>
            <a:r>
              <a:rPr lang="ja-JP" altLang="en-US" sz="3200"/>
              <a:t>キー＋</a:t>
            </a:r>
            <a:r>
              <a:rPr lang="en-US" altLang="ja-JP" sz="3200"/>
              <a:t>[C]</a:t>
            </a:r>
            <a:r>
              <a:rPr lang="ja-JP" altLang="en-US" sz="3200"/>
              <a:t>キーを押す。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7" y="3262694"/>
            <a:ext cx="5896798" cy="2705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05" y="3148013"/>
            <a:ext cx="5391902" cy="3038899"/>
          </a:xfrm>
          <a:prstGeom prst="rect">
            <a:avLst/>
          </a:prstGeom>
        </p:spPr>
      </p:pic>
      <p:sp>
        <p:nvSpPr>
          <p:cNvPr id="18435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C64B984-BE8A-4E83-8A77-92C80548C14E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27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8436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クリップのコピー</a:t>
            </a:r>
            <a:r>
              <a:rPr lang="en-US" altLang="ja-JP" smtClean="0"/>
              <a:t>(2)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50825" y="1169988"/>
            <a:ext cx="842486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 startAt="3"/>
            </a:pPr>
            <a:r>
              <a:rPr lang="ja-JP" altLang="en-US" sz="3200"/>
              <a:t>貼り付けたい場所にインジケータをあわせる。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 startAt="3"/>
            </a:pPr>
            <a:r>
              <a:rPr lang="ja-JP" altLang="en-US" sz="3200"/>
              <a:t>メニューの</a:t>
            </a:r>
            <a:r>
              <a:rPr lang="en-US" altLang="ja-JP" sz="3200"/>
              <a:t>[</a:t>
            </a:r>
            <a:r>
              <a:rPr lang="ja-JP" altLang="en-US" sz="3200"/>
              <a:t>編集</a:t>
            </a:r>
            <a:r>
              <a:rPr lang="en-US" altLang="ja-JP" sz="3200"/>
              <a:t>]</a:t>
            </a:r>
            <a:r>
              <a:rPr lang="ja-JP" altLang="en-US" sz="3200"/>
              <a:t>→</a:t>
            </a:r>
            <a:r>
              <a:rPr lang="en-US" altLang="ja-JP" sz="3200"/>
              <a:t>[</a:t>
            </a:r>
            <a:r>
              <a:rPr lang="ja-JP" altLang="en-US" sz="3200"/>
              <a:t>ペースト</a:t>
            </a:r>
            <a:r>
              <a:rPr lang="en-US" altLang="ja-JP" sz="3200"/>
              <a:t>]</a:t>
            </a:r>
            <a:r>
              <a:rPr lang="ja-JP" altLang="en-US" sz="3200"/>
              <a:t>、または</a:t>
            </a:r>
            <a:r>
              <a:rPr lang="en-US" altLang="ja-JP" sz="3200"/>
              <a:t>Ctrl</a:t>
            </a:r>
            <a:r>
              <a:rPr lang="ja-JP" altLang="en-US" sz="3200"/>
              <a:t>キー＋</a:t>
            </a:r>
            <a:r>
              <a:rPr lang="en-US" altLang="ja-JP" sz="3200"/>
              <a:t>[V]</a:t>
            </a:r>
            <a:r>
              <a:rPr lang="ja-JP" altLang="en-US" sz="3200"/>
              <a:t>キーを押す。</a:t>
            </a:r>
          </a:p>
        </p:txBody>
      </p:sp>
      <p:sp>
        <p:nvSpPr>
          <p:cNvPr id="130054" name="Oval 6"/>
          <p:cNvSpPr>
            <a:spLocks noChangeAspect="1" noChangeArrowheads="1"/>
          </p:cNvSpPr>
          <p:nvPr/>
        </p:nvSpPr>
        <p:spPr bwMode="auto">
          <a:xfrm>
            <a:off x="5292080" y="3286795"/>
            <a:ext cx="611187" cy="611187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A688D7DB-29C2-4123-B975-790D0028384E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28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945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クリップの削除</a:t>
            </a:r>
            <a:r>
              <a:rPr lang="en-US" altLang="ja-JP" smtClean="0"/>
              <a:t>(1)</a:t>
            </a:r>
            <a:endParaRPr lang="ja-JP" altLang="en-US" smtClean="0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50825" y="980728"/>
            <a:ext cx="842486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 dirty="0"/>
              <a:t>削除したいクリップを選択する（明るくなる）。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 dirty="0"/>
              <a:t>メニューの</a:t>
            </a:r>
            <a:r>
              <a:rPr lang="en-US" altLang="ja-JP" sz="3200" dirty="0"/>
              <a:t>[</a:t>
            </a:r>
            <a:r>
              <a:rPr lang="ja-JP" altLang="en-US" sz="3200" dirty="0"/>
              <a:t>編集</a:t>
            </a:r>
            <a:r>
              <a:rPr lang="en-US" altLang="ja-JP" sz="3200" dirty="0"/>
              <a:t>]</a:t>
            </a:r>
            <a:r>
              <a:rPr lang="ja-JP" altLang="en-US" sz="3200" dirty="0"/>
              <a:t>→</a:t>
            </a:r>
            <a:r>
              <a:rPr lang="en-US" altLang="ja-JP" sz="3200" dirty="0"/>
              <a:t>[</a:t>
            </a:r>
            <a:r>
              <a:rPr lang="ja-JP" altLang="en-US" sz="3200" dirty="0"/>
              <a:t>削除して間隔を詰める</a:t>
            </a:r>
            <a:r>
              <a:rPr lang="en-US" altLang="ja-JP" sz="3200" dirty="0"/>
              <a:t>]</a:t>
            </a:r>
            <a:r>
              <a:rPr lang="ja-JP" altLang="en-US" sz="3200" dirty="0" err="1"/>
              <a:t>、</a:t>
            </a:r>
            <a:r>
              <a:rPr lang="ja-JP" altLang="en-US" sz="3200" dirty="0"/>
              <a:t>または</a:t>
            </a:r>
            <a:r>
              <a:rPr lang="en-US" altLang="ja-JP" sz="3200" dirty="0"/>
              <a:t>Delete</a:t>
            </a:r>
            <a:r>
              <a:rPr lang="ja-JP" altLang="en-US" sz="3200" dirty="0"/>
              <a:t>キー、</a:t>
            </a:r>
            <a:r>
              <a:rPr lang="en-US" altLang="ja-JP" sz="3200" dirty="0"/>
              <a:t>Backspace</a:t>
            </a:r>
            <a:r>
              <a:rPr lang="ja-JP" altLang="en-US" sz="3200" dirty="0"/>
              <a:t>キーを押す。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22" y="2797968"/>
            <a:ext cx="6555067" cy="19271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4" y="4869160"/>
            <a:ext cx="5881556" cy="1900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FCE2042D-4990-4160-A4E7-E08D3A0147B8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29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048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クリップの削除</a:t>
            </a:r>
            <a:r>
              <a:rPr lang="en-US" altLang="ja-JP" smtClean="0"/>
              <a:t>(2)</a:t>
            </a:r>
            <a:endParaRPr lang="ja-JP" altLang="en-US" smtClean="0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50825" y="980728"/>
            <a:ext cx="84248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 dirty="0"/>
              <a:t>削除したいクリップを選択する（明るくなる）。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 dirty="0"/>
              <a:t>メニューの</a:t>
            </a:r>
            <a:r>
              <a:rPr lang="en-US" altLang="ja-JP" sz="3200" dirty="0"/>
              <a:t>[</a:t>
            </a:r>
            <a:r>
              <a:rPr lang="ja-JP" altLang="en-US" sz="3200" dirty="0"/>
              <a:t>編集</a:t>
            </a:r>
            <a:r>
              <a:rPr lang="en-US" altLang="ja-JP" sz="3200" dirty="0"/>
              <a:t>]</a:t>
            </a:r>
            <a:r>
              <a:rPr lang="ja-JP" altLang="en-US" sz="3200" dirty="0"/>
              <a:t>→</a:t>
            </a:r>
            <a:r>
              <a:rPr lang="en-US" altLang="ja-JP" sz="3200" dirty="0"/>
              <a:t>[</a:t>
            </a:r>
            <a:r>
              <a:rPr lang="ja-JP" altLang="en-US" sz="3200" dirty="0"/>
              <a:t>削除</a:t>
            </a:r>
            <a:r>
              <a:rPr lang="en-US" altLang="ja-JP" sz="3200" dirty="0"/>
              <a:t>]</a:t>
            </a:r>
            <a:r>
              <a:rPr lang="ja-JP" altLang="en-US" sz="3200" dirty="0" err="1"/>
              <a:t>、</a:t>
            </a:r>
            <a:r>
              <a:rPr lang="ja-JP" altLang="en-US" sz="3200" dirty="0"/>
              <a:t>または</a:t>
            </a:r>
            <a:r>
              <a:rPr lang="en-US" altLang="ja-JP" sz="3200" dirty="0"/>
              <a:t>Shift</a:t>
            </a:r>
            <a:r>
              <a:rPr lang="ja-JP" altLang="en-US" sz="3200" dirty="0"/>
              <a:t>キーを押しながら、</a:t>
            </a:r>
            <a:r>
              <a:rPr lang="en-US" altLang="ja-JP" sz="3200" dirty="0"/>
              <a:t>Delete</a:t>
            </a:r>
            <a:r>
              <a:rPr lang="ja-JP" altLang="en-US" sz="3200" dirty="0"/>
              <a:t>キーを押す。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22" y="2780928"/>
            <a:ext cx="6555067" cy="19271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0" y="4836391"/>
            <a:ext cx="6161630" cy="190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5B9D5A6-C580-4231-8B17-FA5F7B88D7CB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BB3A6E61-96AB-461E-8F33-19936E44B312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3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3414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mtClean="0"/>
              <a:t>HDD</a:t>
            </a:r>
            <a:r>
              <a:rPr lang="ja-JP" altLang="en-US" smtClean="0"/>
              <a:t>ビデオカメラについて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4938" y="1506538"/>
            <a:ext cx="8901112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/>
              <a:t>録画したデータは、内蔵の</a:t>
            </a:r>
            <a:r>
              <a:rPr lang="en-US" altLang="ja-JP" sz="3200"/>
              <a:t>HDD</a:t>
            </a:r>
            <a:r>
              <a:rPr lang="ja-JP" altLang="en-US" sz="3200"/>
              <a:t>に保存される。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/>
              <a:t>データは原則上書きされない。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ja-JP" altLang="en-US" sz="320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66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73BDFDBD-EF30-4BBD-BE0D-09A7C0EB461D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30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150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ショートカット・キー</a:t>
            </a:r>
            <a:endParaRPr lang="en-US" altLang="ja-JP" smtClean="0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50825" y="1169988"/>
            <a:ext cx="8424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/>
              <a:t>ＰＣの一般的な操作には、ショートカット･キーが設定されている。</a:t>
            </a:r>
          </a:p>
        </p:txBody>
      </p:sp>
      <p:graphicFrame>
        <p:nvGraphicFramePr>
          <p:cNvPr id="132127" name="Group 31"/>
          <p:cNvGraphicFramePr>
            <a:graphicFrameLocks noGrp="1"/>
          </p:cNvGraphicFramePr>
          <p:nvPr/>
        </p:nvGraphicFramePr>
        <p:xfrm>
          <a:off x="1524000" y="2460625"/>
          <a:ext cx="6096000" cy="407511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操作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ショートカット・キー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コピー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 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＋ 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貼り付け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 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＋ 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取り消し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 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＋ 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保存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9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 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＋ 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6942DC-A38C-426A-B94E-733C45C411E0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31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253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プロジェクトファイルの保存</a:t>
            </a:r>
            <a:endParaRPr lang="en-US" altLang="ja-JP" smtClean="0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250825" y="1052736"/>
            <a:ext cx="8424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ja-JP" sz="3200" dirty="0"/>
              <a:t>[</a:t>
            </a:r>
            <a:r>
              <a:rPr lang="ja-JP" altLang="en-US" sz="3200" dirty="0"/>
              <a:t>ファイル</a:t>
            </a:r>
            <a:r>
              <a:rPr lang="en-US" altLang="ja-JP" sz="3200" dirty="0"/>
              <a:t>]</a:t>
            </a:r>
            <a:r>
              <a:rPr lang="ja-JP" altLang="en-US" sz="3200" dirty="0"/>
              <a:t>→</a:t>
            </a:r>
            <a:r>
              <a:rPr lang="en-US" altLang="ja-JP" sz="3200" dirty="0"/>
              <a:t>[</a:t>
            </a:r>
            <a:r>
              <a:rPr lang="ja-JP" altLang="en-US" sz="3200" dirty="0"/>
              <a:t>保存</a:t>
            </a:r>
            <a:r>
              <a:rPr lang="en-US" altLang="ja-JP" sz="3200" dirty="0"/>
              <a:t>]</a:t>
            </a:r>
            <a:r>
              <a:rPr lang="ja-JP" altLang="en-US" sz="3200" dirty="0"/>
              <a:t>で、名前をつけて保存する。注：ここで保存されるのは、プロジェクトファイル（拡張子 </a:t>
            </a:r>
            <a:r>
              <a:rPr lang="en-US" altLang="ja-JP" sz="3200" dirty="0"/>
              <a:t>.</a:t>
            </a:r>
            <a:r>
              <a:rPr lang="en-US" altLang="ja-JP" sz="3200" dirty="0" err="1"/>
              <a:t>prel</a:t>
            </a:r>
            <a:r>
              <a:rPr lang="ja-JP" altLang="en-US" sz="3200" dirty="0"/>
              <a:t>）。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次に起動するときは、このファイルをＷクリック。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30" y="3554456"/>
            <a:ext cx="4396652" cy="316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7" y="1903867"/>
            <a:ext cx="6325483" cy="4058216"/>
          </a:xfrm>
          <a:prstGeom prst="rect">
            <a:avLst/>
          </a:prstGeom>
        </p:spPr>
      </p:pic>
      <p:sp>
        <p:nvSpPr>
          <p:cNvPr id="23555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4DE7633-9251-4E7C-9796-406DA70FECF6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32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3556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動画のプレビュー</a:t>
            </a:r>
            <a:endParaRPr lang="en-US" altLang="ja-JP" smtClean="0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50825" y="1169988"/>
            <a:ext cx="871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/>
              <a:t>「タイムライン」に配置した動画をプレビューできる。</a:t>
            </a:r>
          </a:p>
        </p:txBody>
      </p:sp>
      <p:sp>
        <p:nvSpPr>
          <p:cNvPr id="5" name="線吹き出し 1 (枠付き) 4"/>
          <p:cNvSpPr>
            <a:spLocks/>
          </p:cNvSpPr>
          <p:nvPr/>
        </p:nvSpPr>
        <p:spPr bwMode="auto">
          <a:xfrm>
            <a:off x="6602412" y="4963205"/>
            <a:ext cx="2160588" cy="647700"/>
          </a:xfrm>
          <a:prstGeom prst="borderCallout1">
            <a:avLst>
              <a:gd name="adj1" fmla="val 18750"/>
              <a:gd name="adj2" fmla="val -8333"/>
              <a:gd name="adj3" fmla="val 126333"/>
              <a:gd name="adj4" fmla="val -37088"/>
            </a:avLst>
          </a:prstGeom>
          <a:solidFill>
            <a:schemeClr val="tx1"/>
          </a:solidFill>
          <a:ln w="3175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bg1"/>
                </a:solidFill>
              </a:rPr>
              <a:t>次の編集点へ</a:t>
            </a:r>
          </a:p>
        </p:txBody>
      </p:sp>
      <p:sp>
        <p:nvSpPr>
          <p:cNvPr id="16" name="線吹き出し 1 (枠付き) 15"/>
          <p:cNvSpPr>
            <a:spLocks/>
          </p:cNvSpPr>
          <p:nvPr/>
        </p:nvSpPr>
        <p:spPr bwMode="auto">
          <a:xfrm>
            <a:off x="6253955" y="4164238"/>
            <a:ext cx="1655762" cy="649288"/>
          </a:xfrm>
          <a:prstGeom prst="borderCallout1">
            <a:avLst>
              <a:gd name="adj1" fmla="val 18750"/>
              <a:gd name="adj2" fmla="val -8333"/>
              <a:gd name="adj3" fmla="val 249444"/>
              <a:gd name="adj4" fmla="val -53634"/>
            </a:avLst>
          </a:prstGeom>
          <a:solidFill>
            <a:schemeClr val="tx1"/>
          </a:solidFill>
          <a:ln w="3175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bg1"/>
                </a:solidFill>
              </a:rPr>
              <a:t>早送り</a:t>
            </a:r>
          </a:p>
        </p:txBody>
      </p:sp>
      <p:sp>
        <p:nvSpPr>
          <p:cNvPr id="17" name="線吹き出し 1 (枠付き) 16"/>
          <p:cNvSpPr>
            <a:spLocks/>
          </p:cNvSpPr>
          <p:nvPr/>
        </p:nvSpPr>
        <p:spPr bwMode="auto">
          <a:xfrm>
            <a:off x="6138068" y="3317535"/>
            <a:ext cx="2016125" cy="647700"/>
          </a:xfrm>
          <a:prstGeom prst="borderCallout1">
            <a:avLst>
              <a:gd name="adj1" fmla="val 18750"/>
              <a:gd name="adj2" fmla="val -8333"/>
              <a:gd name="adj3" fmla="val 378093"/>
              <a:gd name="adj4" fmla="val -58079"/>
            </a:avLst>
          </a:prstGeom>
          <a:solidFill>
            <a:schemeClr val="tx1"/>
          </a:solidFill>
          <a:ln w="3175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bg1"/>
                </a:solidFill>
              </a:rPr>
              <a:t>次のフレーム</a:t>
            </a:r>
          </a:p>
        </p:txBody>
      </p:sp>
      <p:sp>
        <p:nvSpPr>
          <p:cNvPr id="18" name="線吹き出し 1 (枠付き) 17"/>
          <p:cNvSpPr>
            <a:spLocks/>
          </p:cNvSpPr>
          <p:nvPr/>
        </p:nvSpPr>
        <p:spPr bwMode="auto">
          <a:xfrm>
            <a:off x="5887244" y="2520156"/>
            <a:ext cx="1258887" cy="647700"/>
          </a:xfrm>
          <a:prstGeom prst="borderCallout1">
            <a:avLst>
              <a:gd name="adj1" fmla="val 18750"/>
              <a:gd name="adj2" fmla="val -8333"/>
              <a:gd name="adj3" fmla="val 508120"/>
              <a:gd name="adj4" fmla="val -97208"/>
            </a:avLst>
          </a:prstGeom>
          <a:solidFill>
            <a:schemeClr val="tx1"/>
          </a:solidFill>
          <a:ln w="3175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bg1"/>
                </a:solidFill>
              </a:rPr>
              <a:t>再生</a:t>
            </a:r>
          </a:p>
        </p:txBody>
      </p:sp>
      <p:sp>
        <p:nvSpPr>
          <p:cNvPr id="19" name="線吹き出し 1 (枠付き) 18"/>
          <p:cNvSpPr>
            <a:spLocks/>
          </p:cNvSpPr>
          <p:nvPr/>
        </p:nvSpPr>
        <p:spPr bwMode="auto">
          <a:xfrm flipH="1">
            <a:off x="1061244" y="3283517"/>
            <a:ext cx="2016125" cy="647700"/>
          </a:xfrm>
          <a:prstGeom prst="borderCallout1">
            <a:avLst>
              <a:gd name="adj1" fmla="val 18750"/>
              <a:gd name="adj2" fmla="val -8333"/>
              <a:gd name="adj3" fmla="val 378093"/>
              <a:gd name="adj4" fmla="val -58079"/>
            </a:avLst>
          </a:prstGeom>
          <a:solidFill>
            <a:schemeClr val="tx1"/>
          </a:solidFill>
          <a:ln w="3175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bg1"/>
                </a:solidFill>
              </a:rPr>
              <a:t>前のフレーム</a:t>
            </a:r>
          </a:p>
        </p:txBody>
      </p:sp>
      <p:sp>
        <p:nvSpPr>
          <p:cNvPr id="20" name="線吹き出し 1 (枠付き) 19"/>
          <p:cNvSpPr>
            <a:spLocks/>
          </p:cNvSpPr>
          <p:nvPr/>
        </p:nvSpPr>
        <p:spPr bwMode="auto">
          <a:xfrm flipH="1">
            <a:off x="899592" y="4114914"/>
            <a:ext cx="1727200" cy="647700"/>
          </a:xfrm>
          <a:prstGeom prst="borderCallout1">
            <a:avLst>
              <a:gd name="adj1" fmla="val 18750"/>
              <a:gd name="adj2" fmla="val -8333"/>
              <a:gd name="adj3" fmla="val 252213"/>
              <a:gd name="adj4" fmla="val -71565"/>
            </a:avLst>
          </a:prstGeom>
          <a:solidFill>
            <a:schemeClr val="tx1"/>
          </a:solidFill>
          <a:ln w="3175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bg1"/>
                </a:solidFill>
              </a:rPr>
              <a:t>巻き戻し</a:t>
            </a:r>
          </a:p>
        </p:txBody>
      </p:sp>
      <p:sp>
        <p:nvSpPr>
          <p:cNvPr id="21" name="線吹き出し 1 (枠付き) 20"/>
          <p:cNvSpPr>
            <a:spLocks/>
          </p:cNvSpPr>
          <p:nvPr/>
        </p:nvSpPr>
        <p:spPr bwMode="auto">
          <a:xfrm flipH="1">
            <a:off x="60588" y="4831895"/>
            <a:ext cx="2160587" cy="647700"/>
          </a:xfrm>
          <a:prstGeom prst="borderCallout1">
            <a:avLst>
              <a:gd name="adj1" fmla="val 18750"/>
              <a:gd name="adj2" fmla="val -8333"/>
              <a:gd name="adj3" fmla="val 141880"/>
              <a:gd name="adj4" fmla="val -51946"/>
            </a:avLst>
          </a:prstGeom>
          <a:solidFill>
            <a:schemeClr val="tx1"/>
          </a:solidFill>
          <a:ln w="3175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bg1"/>
                </a:solidFill>
              </a:rPr>
              <a:t>前の編集点へ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8EC0FD7-9259-42C4-936C-60AD221AE185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33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457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トリミングとは</a:t>
            </a:r>
            <a:endParaRPr lang="en-US" altLang="ja-JP" smtClean="0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50825" y="1169988"/>
            <a:ext cx="84248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トリミングとは・・・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クリップの不要な部分を取り除くこと。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注： トリミングをしても、元のファイルそのもの</a:t>
            </a:r>
            <a:br>
              <a:rPr kumimoji="0" lang="ja-JP" altLang="en-US" dirty="0" smtClean="0">
                <a:latin typeface="Times New Roman" pitchFamily="18" charset="0"/>
              </a:rPr>
            </a:br>
            <a:r>
              <a:rPr kumimoji="0" lang="ja-JP" altLang="en-US" dirty="0" smtClean="0">
                <a:latin typeface="Times New Roman" pitchFamily="18" charset="0"/>
              </a:rPr>
              <a:t>には影響しない。</a:t>
            </a:r>
            <a:endParaRPr kumimoji="0" lang="en-US" altLang="ja-JP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トリミングの方法</a:t>
            </a:r>
            <a:endParaRPr kumimoji="0" lang="en-US" altLang="ja-JP" dirty="0" smtClean="0">
              <a:latin typeface="Times New Roman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>
                <a:latin typeface="Times New Roman" pitchFamily="18" charset="0"/>
              </a:rPr>
              <a:t>タイムライン上で直接トリミングする。</a:t>
            </a:r>
            <a:endParaRPr kumimoji="0" lang="en-US" altLang="ja-JP" dirty="0">
              <a:latin typeface="Times New Roman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トリミング用のモニタを用いる。</a:t>
            </a:r>
            <a:endParaRPr kumimoji="0" lang="en-US" altLang="ja-JP" dirty="0" smtClean="0">
              <a:latin typeface="Times New Roman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クリップの部分でドラッグする。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EAEEB22-33C4-46A3-9FB9-BDF570EF637E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34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72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 smtClean="0"/>
              <a:t>トリミングの方法</a:t>
            </a:r>
            <a:endParaRPr lang="en-US" altLang="ja-JP" dirty="0" smtClean="0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79513" y="982663"/>
            <a:ext cx="878497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ＭＳ Ｐゴシック" panose="020B0600070205080204" pitchFamily="50" charset="-128"/>
              <a:buAutoNum type="arabicPeriod"/>
            </a:pPr>
            <a:r>
              <a:rPr lang="ja-JP" altLang="en-US" sz="3200" dirty="0"/>
              <a:t>タイムライン上で、クリップの必要な部分</a:t>
            </a:r>
            <a:r>
              <a:rPr lang="ja-JP" altLang="en-US" sz="3200" dirty="0" smtClean="0"/>
              <a:t>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不必要</a:t>
            </a:r>
            <a:r>
              <a:rPr lang="ja-JP" altLang="en-US" sz="3200" dirty="0"/>
              <a:t>な部分の境目にインジケータをあわせる。</a:t>
            </a: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ＭＳ Ｐゴシック" panose="020B0600070205080204" pitchFamily="50" charset="-128"/>
              <a:buAutoNum type="arabicPeriod"/>
            </a:pPr>
            <a:r>
              <a:rPr lang="ja-JP" altLang="en-US" sz="3200" dirty="0"/>
              <a:t>メニューの「タイムライン</a:t>
            </a:r>
            <a:r>
              <a:rPr lang="ja-JP" altLang="en-US" sz="3200" dirty="0" smtClean="0"/>
              <a:t>」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→</a:t>
            </a:r>
            <a:r>
              <a:rPr lang="ja-JP" altLang="en-US" sz="3200" dirty="0"/>
              <a:t>「クリップを分割</a:t>
            </a:r>
            <a:r>
              <a:rPr lang="ja-JP" altLang="en-US" sz="3200" dirty="0" smtClean="0"/>
              <a:t>」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（</a:t>
            </a:r>
            <a:r>
              <a:rPr lang="en-US" altLang="ja-JP" sz="3200" dirty="0"/>
              <a:t>Ctrl</a:t>
            </a:r>
            <a:r>
              <a:rPr lang="ja-JP" altLang="en-US" sz="3200" dirty="0"/>
              <a:t>キー＋</a:t>
            </a:r>
            <a:r>
              <a:rPr lang="en-US" altLang="ja-JP" sz="3200" dirty="0"/>
              <a:t>K</a:t>
            </a:r>
            <a:r>
              <a:rPr lang="ja-JP" altLang="en-US" sz="3200" dirty="0"/>
              <a:t>）を</a:t>
            </a:r>
            <a:r>
              <a:rPr lang="ja-JP" altLang="en-US" sz="3200" dirty="0" smtClean="0"/>
              <a:t>選択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する</a:t>
            </a:r>
            <a:r>
              <a:rPr lang="ja-JP" altLang="en-US" sz="3200" dirty="0"/>
              <a:t>。</a:t>
            </a: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ＭＳ Ｐゴシック" panose="020B0600070205080204" pitchFamily="50" charset="-128"/>
              <a:buAutoNum type="arabicPeriod"/>
            </a:pPr>
            <a:r>
              <a:rPr lang="ja-JP" altLang="en-US" sz="3200" dirty="0"/>
              <a:t>その位置でクリップが</a:t>
            </a:r>
            <a:r>
              <a:rPr lang="en-US" altLang="ja-JP" sz="3200" dirty="0"/>
              <a:t>2</a:t>
            </a:r>
            <a:r>
              <a:rPr lang="ja-JP" altLang="en-US" sz="3200" dirty="0" smtClean="0"/>
              <a:t>つ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に</a:t>
            </a:r>
            <a:r>
              <a:rPr lang="ja-JP" altLang="en-US" sz="3200" dirty="0"/>
              <a:t>分かれるので、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いらない方を削除する。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49" y="2288721"/>
            <a:ext cx="3653277" cy="4221088"/>
          </a:xfrm>
          <a:prstGeom prst="rect">
            <a:avLst/>
          </a:prstGeom>
        </p:spPr>
      </p:pic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6831740" y="4957162"/>
            <a:ext cx="397519" cy="396974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5029324" y="2708920"/>
            <a:ext cx="1126852" cy="396974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5FDD65B-1C38-4185-A863-C6FE09A4930C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35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174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やってみよう</a:t>
            </a:r>
            <a:r>
              <a:rPr lang="ja-JP" altLang="en-US" dirty="0" smtClean="0"/>
              <a:t>！ワープ映像</a:t>
            </a:r>
            <a:endParaRPr lang="en-US" altLang="ja-JP" dirty="0" smtClean="0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50825" y="1116033"/>
            <a:ext cx="856932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51435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ジャンプした直後でクリップを分割し、後半</a:t>
            </a:r>
            <a:r>
              <a:rPr kumimoji="0" lang="en-US" altLang="ja-JP" dirty="0" smtClean="0">
                <a:latin typeface="Times New Roman" pitchFamily="18" charset="0"/>
              </a:rPr>
              <a:t/>
            </a:r>
            <a:br>
              <a:rPr kumimoji="0" lang="en-US" altLang="ja-JP" dirty="0" smtClean="0">
                <a:latin typeface="Times New Roman" pitchFamily="18" charset="0"/>
              </a:rPr>
            </a:br>
            <a:r>
              <a:rPr kumimoji="0" lang="ja-JP" altLang="en-US" dirty="0" smtClean="0">
                <a:latin typeface="Times New Roman" pitchFamily="18" charset="0"/>
              </a:rPr>
              <a:t>部分（着地部分）を削除する。</a:t>
            </a:r>
            <a:endParaRPr kumimoji="0" lang="en-US" altLang="ja-JP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>
                <a:latin typeface="Times New Roman" pitchFamily="18" charset="0"/>
              </a:rPr>
              <a:t>同じ</a:t>
            </a:r>
            <a:r>
              <a:rPr kumimoji="0" lang="ja-JP" altLang="en-US" dirty="0" smtClean="0">
                <a:latin typeface="Times New Roman" pitchFamily="18" charset="0"/>
              </a:rPr>
              <a:t>背景で人物の映っていない映像を挿入</a:t>
            </a:r>
            <a:r>
              <a:rPr kumimoji="0" lang="en-US" altLang="ja-JP" dirty="0" smtClean="0">
                <a:latin typeface="Times New Roman" pitchFamily="18" charset="0"/>
              </a:rPr>
              <a:t/>
            </a:r>
            <a:br>
              <a:rPr kumimoji="0" lang="en-US" altLang="ja-JP" dirty="0" smtClean="0">
                <a:latin typeface="Times New Roman" pitchFamily="18" charset="0"/>
              </a:rPr>
            </a:br>
            <a:r>
              <a:rPr kumimoji="0" lang="ja-JP" altLang="en-US" dirty="0" smtClean="0">
                <a:latin typeface="Times New Roman" pitchFamily="18" charset="0"/>
              </a:rPr>
              <a:t>する。</a:t>
            </a:r>
            <a:endParaRPr kumimoji="0" lang="en-US" altLang="ja-JP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別のシーンの人物の映っていない映像を挿入する。</a:t>
            </a:r>
            <a:endParaRPr kumimoji="0" lang="en-US" altLang="ja-JP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ja-JP" altLang="en-US" dirty="0" smtClean="0">
                <a:latin typeface="Times New Roman" pitchFamily="18" charset="0"/>
              </a:rPr>
              <a:t>別</a:t>
            </a:r>
            <a:r>
              <a:rPr kumimoji="0" lang="ja-JP" altLang="en-US" dirty="0">
                <a:latin typeface="Times New Roman" pitchFamily="18" charset="0"/>
              </a:rPr>
              <a:t>のシーン</a:t>
            </a:r>
            <a:r>
              <a:rPr kumimoji="0" lang="ja-JP" altLang="en-US" dirty="0" smtClean="0">
                <a:latin typeface="Times New Roman" pitchFamily="18" charset="0"/>
              </a:rPr>
              <a:t>でジャンプ直後でクリップを分割し、前半部分（ジャンプ上昇部分）を削除する。</a:t>
            </a:r>
          </a:p>
        </p:txBody>
      </p:sp>
    </p:spTree>
    <p:extLst>
      <p:ext uri="{BB962C8B-B14F-4D97-AF65-F5344CB8AC3E}">
        <p14:creationId xmlns:p14="http://schemas.microsoft.com/office/powerpoint/2010/main" val="7051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5FDD65B-1C38-4185-A863-C6FE09A4930C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36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1747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やってみよう</a:t>
            </a:r>
            <a:r>
              <a:rPr lang="ja-JP" altLang="en-US" dirty="0" smtClean="0"/>
              <a:t>！ワープ映像</a:t>
            </a:r>
            <a:endParaRPr lang="en-US" altLang="ja-JP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23528" y="1033437"/>
            <a:ext cx="4038600" cy="2765921"/>
            <a:chOff x="323528" y="1033437"/>
            <a:chExt cx="4038600" cy="2765921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033437"/>
              <a:ext cx="4038600" cy="2281238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667001" y="3337693"/>
              <a:ext cx="13516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ワープ前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709864" y="1033437"/>
            <a:ext cx="4038600" cy="2781003"/>
            <a:chOff x="4709864" y="1033437"/>
            <a:chExt cx="4038600" cy="278100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864" y="1033437"/>
              <a:ext cx="4038600" cy="2281238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764800" y="3352775"/>
              <a:ext cx="1928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人物なし背景</a:t>
              </a:r>
              <a:endParaRPr kumimoji="1" lang="ja-JP" altLang="en-US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17376" y="3933056"/>
            <a:ext cx="4038600" cy="2736304"/>
            <a:chOff x="317376" y="3933056"/>
            <a:chExt cx="4038600" cy="273630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76" y="3933056"/>
              <a:ext cx="4038600" cy="2281238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230016" y="6207695"/>
              <a:ext cx="2274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ワープ後の背景</a:t>
              </a:r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709864" y="3956074"/>
            <a:ext cx="4038600" cy="2704580"/>
            <a:chOff x="4709864" y="3956074"/>
            <a:chExt cx="4038600" cy="270458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864" y="3956074"/>
              <a:ext cx="4038600" cy="2281238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053337" y="6198989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ワープ後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2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4AE66F1F-3C84-4CBC-AE51-DEFAAD916DB6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37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277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クリップの長さの調整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1169988"/>
            <a:ext cx="8713788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/>
              <a:t>同じタイムライン上で、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/>
              <a:t>クリップが短くなる（再生時間が短くなる）と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/>
              <a:t>→　再生速度は速くなり、音は高くなる。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/>
              <a:t>クリップが長くなる（再生時間が長くなる）と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/>
              <a:t>→　再生速度は遅くなり、音は低くなる。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C50D4026-CFD2-46A3-A9C6-24EF6DE947CB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38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379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z="3600" smtClean="0"/>
              <a:t>クリップの速度に変化をつける</a:t>
            </a:r>
            <a:endParaRPr lang="en-US" altLang="ja-JP" sz="360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1169988"/>
            <a:ext cx="8713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 dirty="0"/>
              <a:t>クリップの速度に変化をつけたいクリップを選択し、</a:t>
            </a:r>
            <a:r>
              <a:rPr lang="en-US" altLang="ja-JP" sz="3200" dirty="0"/>
              <a:t>[</a:t>
            </a:r>
            <a:r>
              <a:rPr lang="ja-JP" altLang="en-US" sz="3200" dirty="0"/>
              <a:t>ツール</a:t>
            </a:r>
            <a:r>
              <a:rPr lang="en-US" altLang="ja-JP" sz="3200" dirty="0"/>
              <a:t>]</a:t>
            </a:r>
            <a:r>
              <a:rPr lang="ja-JP" altLang="en-US" sz="3200" dirty="0"/>
              <a:t>→</a:t>
            </a:r>
            <a:r>
              <a:rPr lang="en-US" altLang="ja-JP" sz="3200" dirty="0"/>
              <a:t>[</a:t>
            </a:r>
            <a:r>
              <a:rPr lang="ja-JP" altLang="en-US" sz="3200" dirty="0"/>
              <a:t>タイムストレッチ</a:t>
            </a:r>
            <a:r>
              <a:rPr lang="en-US" altLang="ja-JP" sz="3200" dirty="0"/>
              <a:t>]</a:t>
            </a:r>
            <a:r>
              <a:rPr lang="ja-JP" altLang="en-US" sz="3200" dirty="0"/>
              <a:t> を選択。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	（または右クリック</a:t>
            </a:r>
            <a:r>
              <a:rPr lang="ja-JP" altLang="en-US" sz="3200" dirty="0" smtClean="0"/>
              <a:t>→</a:t>
            </a:r>
            <a:r>
              <a:rPr lang="en-US" altLang="ja-JP" sz="3200" dirty="0" smtClean="0"/>
              <a:t>[</a:t>
            </a:r>
            <a:r>
              <a:rPr lang="ja-JP" altLang="en-US" sz="3200" dirty="0" smtClean="0"/>
              <a:t>クリップ</a:t>
            </a:r>
            <a:r>
              <a:rPr lang="en-US" altLang="ja-JP" sz="3200" dirty="0" smtClean="0"/>
              <a:t>]</a:t>
            </a:r>
            <a:r>
              <a:rPr lang="ja-JP" altLang="en-US" sz="3200" dirty="0" smtClean="0"/>
              <a:t>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</a:t>
            </a:r>
            <a:r>
              <a:rPr lang="en-US" altLang="ja-JP" sz="3200" dirty="0" smtClean="0"/>
              <a:t>[</a:t>
            </a:r>
            <a:r>
              <a:rPr lang="ja-JP" altLang="en-US" sz="3200" dirty="0"/>
              <a:t>タイムストレッチ</a:t>
            </a:r>
            <a:r>
              <a:rPr lang="en-US" altLang="ja-JP" sz="3200" dirty="0"/>
              <a:t>]</a:t>
            </a:r>
            <a:r>
              <a:rPr lang="ja-JP" altLang="en-US" sz="3200" dirty="0"/>
              <a:t>を選択）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635375" y="3644800"/>
            <a:ext cx="51847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/>
              <a:t>速度： </a:t>
            </a:r>
            <a:r>
              <a:rPr lang="en-US" altLang="ja-JP" sz="2800" dirty="0"/>
              <a:t>%</a:t>
            </a:r>
            <a:r>
              <a:rPr lang="ja-JP" altLang="en-US" sz="2800" dirty="0"/>
              <a:t>で入力</a:t>
            </a:r>
          </a:p>
          <a:p>
            <a:pPr algn="l" eaLnBrk="1" hangingPunct="1">
              <a:spcBef>
                <a:spcPct val="50000"/>
              </a:spcBef>
            </a:pPr>
            <a:r>
              <a:rPr lang="ja-JP" altLang="en-US" sz="2800" dirty="0"/>
              <a:t>（</a:t>
            </a:r>
            <a:r>
              <a:rPr lang="en-US" altLang="ja-JP" sz="2800" dirty="0"/>
              <a:t>100%</a:t>
            </a:r>
            <a:r>
              <a:rPr lang="ja-JP" altLang="en-US" sz="2800" dirty="0"/>
              <a:t>が元の速度、減らすと</a:t>
            </a:r>
            <a:br>
              <a:rPr lang="ja-JP" altLang="en-US" sz="2800" dirty="0"/>
            </a:br>
            <a:r>
              <a:rPr lang="ja-JP" altLang="en-US" sz="2800" dirty="0"/>
              <a:t>スロー、増やすと早送りになる。）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635375" y="5502175"/>
            <a:ext cx="5184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/>
              <a:t>デュレーション：クリップの長さ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801963"/>
            <a:ext cx="2628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1D83BAB4-5CFE-40E3-95CF-D983EAD46BA4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39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481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逆再生とオーディオのピッチ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50825" y="1169988"/>
            <a:ext cx="8713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 dirty="0"/>
              <a:t>クリップの速度に変化をつけたいクリップを選択し、</a:t>
            </a:r>
            <a:r>
              <a:rPr lang="en-US" altLang="ja-JP" sz="3200" dirty="0" smtClean="0"/>
              <a:t>[</a:t>
            </a:r>
            <a:r>
              <a:rPr lang="ja-JP" altLang="en-US" sz="3200" dirty="0"/>
              <a:t>ツール</a:t>
            </a:r>
            <a:r>
              <a:rPr lang="en-US" altLang="ja-JP" sz="3200" dirty="0" smtClean="0"/>
              <a:t>]</a:t>
            </a:r>
            <a:r>
              <a:rPr lang="ja-JP" altLang="en-US" sz="3200" dirty="0"/>
              <a:t>→</a:t>
            </a:r>
            <a:r>
              <a:rPr lang="en-US" altLang="ja-JP" sz="3200" dirty="0"/>
              <a:t>[</a:t>
            </a:r>
            <a:r>
              <a:rPr lang="ja-JP" altLang="en-US" sz="3200" dirty="0"/>
              <a:t>タイムストレッチ</a:t>
            </a:r>
            <a:r>
              <a:rPr lang="en-US" altLang="ja-JP" sz="3200" dirty="0"/>
              <a:t>]</a:t>
            </a:r>
            <a:r>
              <a:rPr lang="ja-JP" altLang="en-US" sz="3200" dirty="0"/>
              <a:t> を選択。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	（または右クリック</a:t>
            </a:r>
            <a:r>
              <a:rPr lang="ja-JP" altLang="en-US" sz="3200" dirty="0" smtClean="0"/>
              <a:t>→</a:t>
            </a:r>
            <a:r>
              <a:rPr lang="en-US" altLang="ja-JP" sz="3200" dirty="0" smtClean="0"/>
              <a:t>[</a:t>
            </a:r>
            <a:r>
              <a:rPr lang="ja-JP" altLang="en-US" sz="3200" dirty="0" smtClean="0"/>
              <a:t>クリップ</a:t>
            </a:r>
            <a:r>
              <a:rPr lang="en-US" altLang="ja-JP" sz="3200" dirty="0" smtClean="0"/>
              <a:t>]</a:t>
            </a:r>
            <a:r>
              <a:rPr lang="ja-JP" altLang="en-US" sz="3200" dirty="0" smtClean="0"/>
              <a:t>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[</a:t>
            </a:r>
            <a:r>
              <a:rPr lang="ja-JP" altLang="en-US" sz="3200" dirty="0"/>
              <a:t>タイムストレッチ</a:t>
            </a:r>
            <a:r>
              <a:rPr lang="en-US" altLang="ja-JP" sz="3200" dirty="0"/>
              <a:t>]</a:t>
            </a:r>
            <a:r>
              <a:rPr lang="ja-JP" altLang="en-US" sz="3200" dirty="0"/>
              <a:t>を選択）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635375" y="3572916"/>
            <a:ext cx="5184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/>
              <a:t>逆再生： チェックを入れると</a:t>
            </a:r>
            <a:br>
              <a:rPr lang="ja-JP" altLang="en-US" sz="2800" dirty="0"/>
            </a:br>
            <a:r>
              <a:rPr lang="ja-JP" altLang="en-US" sz="2800" dirty="0"/>
              <a:t>クリップを逆再生する。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635375" y="4792116"/>
            <a:ext cx="51847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/>
              <a:t>オーディオのピッチを維持：</a:t>
            </a:r>
            <a:br>
              <a:rPr lang="ja-JP" altLang="en-US" sz="2800"/>
            </a:br>
            <a:r>
              <a:rPr lang="ja-JP" altLang="en-US" sz="2800"/>
              <a:t>チェックを入れると、オーディオの音の高さを維持する。</a:t>
            </a:r>
          </a:p>
        </p:txBody>
      </p:sp>
      <p:pic>
        <p:nvPicPr>
          <p:cNvPr id="34823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657947"/>
            <a:ext cx="2628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  <p:bldP spid="880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7A566ED-CD41-425B-AF51-6054BF9A2852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A81E027F-4F96-44DE-8FBC-83495EBBDB1F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4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5715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mtClean="0"/>
              <a:t>HDD</a:t>
            </a:r>
            <a:r>
              <a:rPr lang="ja-JP" altLang="en-US" smtClean="0"/>
              <a:t>ビデオカメラについて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4938" y="1125538"/>
            <a:ext cx="89011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9144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3716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8288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2860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/>
              <a:t>心コミ部屋にある</a:t>
            </a:r>
            <a:r>
              <a:rPr lang="en-US" altLang="ja-JP" sz="3200" dirty="0"/>
              <a:t>HDD</a:t>
            </a:r>
            <a:r>
              <a:rPr lang="ja-JP" altLang="en-US" sz="3200" dirty="0"/>
              <a:t>カメラの種類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3200" dirty="0" smtClean="0"/>
              <a:t>GZ-MG330</a:t>
            </a:r>
            <a:r>
              <a:rPr lang="ja-JP" altLang="en-US" sz="3200" dirty="0" err="1"/>
              <a:t>、</a:t>
            </a:r>
            <a:r>
              <a:rPr lang="en-US" altLang="ja-JP" sz="3200" dirty="0" smtClean="0"/>
              <a:t>GZ-MG980</a:t>
            </a:r>
            <a:r>
              <a:rPr lang="ja-JP" altLang="en-US" sz="3200" dirty="0" err="1" smtClean="0"/>
              <a:t>、</a:t>
            </a:r>
            <a:endParaRPr lang="en-US" altLang="ja-JP" sz="3200" dirty="0" smtClean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3200" dirty="0" smtClean="0"/>
              <a:t>GZ-HM690</a:t>
            </a:r>
            <a:r>
              <a:rPr lang="ja-JP" altLang="en-US" sz="3200" dirty="0" err="1" smtClean="0"/>
              <a:t>、</a:t>
            </a:r>
            <a:r>
              <a:rPr lang="en-US" altLang="ja-JP" sz="3200" dirty="0" smtClean="0"/>
              <a:t>GZ-E565</a:t>
            </a:r>
            <a:r>
              <a:rPr lang="ja-JP" altLang="en-US" sz="3200" dirty="0" err="1" smtClean="0"/>
              <a:t>、</a:t>
            </a:r>
            <a:r>
              <a:rPr lang="en-US" altLang="ja-JP" sz="3200" dirty="0" smtClean="0"/>
              <a:t>GZ-E765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 dirty="0" smtClean="0"/>
              <a:t>すべて</a:t>
            </a:r>
            <a:r>
              <a:rPr lang="en-US" altLang="ja-JP" sz="3200" dirty="0" smtClean="0"/>
              <a:t>victor/JVC KENWOOD</a:t>
            </a:r>
            <a:r>
              <a:rPr lang="ja-JP" altLang="en-US" sz="3200" dirty="0" smtClean="0"/>
              <a:t>の</a:t>
            </a:r>
            <a:r>
              <a:rPr lang="en-US" altLang="ja-JP" sz="3200" dirty="0" err="1"/>
              <a:t>Everio</a:t>
            </a:r>
            <a:r>
              <a:rPr lang="ja-JP" altLang="en-US" sz="3200" dirty="0" smtClean="0"/>
              <a:t>シリーズ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な</a:t>
            </a:r>
            <a:r>
              <a:rPr lang="ja-JP" altLang="en-US" sz="3200" dirty="0"/>
              <a:t>ので、基本的</a:t>
            </a:r>
            <a:r>
              <a:rPr lang="ja-JP" altLang="en-US" sz="3200" dirty="0" smtClean="0"/>
              <a:t>な動作</a:t>
            </a:r>
            <a:r>
              <a:rPr lang="ja-JP" altLang="en-US" sz="3200" dirty="0"/>
              <a:t>は同じ。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ja-JP" sz="3200" dirty="0"/>
              <a:t>GZ-HM690</a:t>
            </a:r>
            <a:r>
              <a:rPr lang="ja-JP" altLang="en-US" sz="3200" dirty="0" err="1"/>
              <a:t>、</a:t>
            </a:r>
            <a:r>
              <a:rPr lang="en-US" altLang="ja-JP" sz="3200" dirty="0" smtClean="0"/>
              <a:t>GZ-E565</a:t>
            </a:r>
            <a:r>
              <a:rPr lang="ja-JP" altLang="en-US" sz="3200" dirty="0" err="1" smtClean="0"/>
              <a:t>、</a:t>
            </a:r>
            <a:r>
              <a:rPr lang="en-US" altLang="ja-JP" sz="3200" dirty="0" smtClean="0"/>
              <a:t>GZ-E765</a:t>
            </a:r>
            <a:r>
              <a:rPr lang="ja-JP" altLang="en-US" sz="3200" dirty="0" smtClean="0"/>
              <a:t>はハイビジョン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対応</a:t>
            </a:r>
            <a:r>
              <a:rPr lang="ja-JP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723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B91CE081-0C6C-430C-808B-5FA54509AC35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40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993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ストップモーションにする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79388" y="1127125"/>
            <a:ext cx="878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ja-JP" altLang="en-US" sz="2800"/>
              <a:t>ストップモーションにしたい部分にインジケータを合わせる。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2800"/>
              <a:t>[</a:t>
            </a:r>
            <a:r>
              <a:rPr lang="ja-JP" altLang="en-US" sz="2800"/>
              <a:t>ツール</a:t>
            </a:r>
            <a:r>
              <a:rPr lang="en-US" altLang="ja-JP" sz="2800"/>
              <a:t>]</a:t>
            </a:r>
            <a:r>
              <a:rPr lang="ja-JP" altLang="en-US" sz="2800"/>
              <a:t>→</a:t>
            </a:r>
            <a:r>
              <a:rPr lang="en-US" altLang="ja-JP" sz="2800"/>
              <a:t>[</a:t>
            </a:r>
            <a:r>
              <a:rPr lang="ja-JP" altLang="en-US" sz="2800"/>
              <a:t>フリーズフレーム</a:t>
            </a:r>
            <a:r>
              <a:rPr lang="en-US" altLang="ja-JP" sz="2800"/>
              <a:t>]</a:t>
            </a:r>
            <a:r>
              <a:rPr lang="ja-JP" altLang="en-US" sz="2800"/>
              <a:t>を選択する。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76550"/>
            <a:ext cx="29146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9388" y="2981325"/>
            <a:ext cx="49688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514350" indent="-514350" algn="l" eaLnBrk="1" hangingPunct="1">
              <a:spcBef>
                <a:spcPct val="50000"/>
              </a:spcBef>
              <a:buFont typeface="+mj-lt"/>
              <a:buAutoNum type="arabicPeriod" startAt="3"/>
              <a:defRPr/>
            </a:pPr>
            <a:r>
              <a:rPr lang="ja-JP" altLang="en-US" sz="2800" dirty="0" smtClean="0"/>
              <a:t>フリーズフレームの長さを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設定し、「ムービーにインサート」をクリックする。</a:t>
            </a:r>
          </a:p>
          <a:p>
            <a:pPr marL="0" indent="0" algn="l" eaLnBrk="1" hangingPunct="1">
              <a:spcBef>
                <a:spcPct val="50000"/>
              </a:spcBef>
              <a:defRPr/>
            </a:pPr>
            <a:r>
              <a:rPr lang="en-US" altLang="ja-JP" sz="2800" dirty="0" smtClean="0"/>
              <a:t>※</a:t>
            </a:r>
            <a:r>
              <a:rPr lang="ja-JP" altLang="en-US" sz="2800" dirty="0" smtClean="0"/>
              <a:t> 「書き出し」をクリックすると、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 そのフレームを静止画として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 　保存できる。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391150" y="5184775"/>
            <a:ext cx="1439863" cy="360363"/>
          </a:xfrm>
          <a:prstGeom prst="ellips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210300" y="5994400"/>
            <a:ext cx="1079500" cy="360363"/>
          </a:xfrm>
          <a:prstGeom prst="ellips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65" y="3284984"/>
            <a:ext cx="4077269" cy="2438740"/>
          </a:xfrm>
          <a:prstGeom prst="rect">
            <a:avLst/>
          </a:prstGeom>
        </p:spPr>
      </p:pic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06522AB9-4B4F-45EE-BD36-96AD021A62A6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41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096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ストップモーションにする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7852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ＭＳ Ｐゴシック" panose="020B0600070205080204" pitchFamily="50" charset="-128"/>
              <a:buAutoNum type="arabicPeriod" startAt="4"/>
            </a:pPr>
            <a:r>
              <a:rPr lang="ja-JP" altLang="en-US" sz="2800"/>
              <a:t>インジケータのところに静止画が挿入される。</a:t>
            </a:r>
            <a:r>
              <a:rPr lang="en-US" altLang="ja-JP" sz="2800"/>
              <a:t/>
            </a:r>
            <a:br>
              <a:rPr lang="en-US" altLang="ja-JP" sz="2800"/>
            </a:br>
            <a:r>
              <a:rPr lang="ja-JP" altLang="en-US" sz="2800"/>
              <a:t>注： 静止画クリップにはオーディオがない。</a:t>
            </a:r>
            <a:endParaRPr lang="en-US" altLang="ja-JP" sz="2800"/>
          </a:p>
          <a:p>
            <a:pPr algn="l" eaLnBrk="1" hangingPunct="1">
              <a:spcBef>
                <a:spcPct val="50000"/>
              </a:spcBef>
              <a:buFont typeface="ＭＳ Ｐゴシック" panose="020B0600070205080204" pitchFamily="50" charset="-128"/>
              <a:buAutoNum type="arabicPeriod" startAt="4"/>
            </a:pPr>
            <a:r>
              <a:rPr lang="ja-JP" altLang="en-US" sz="2800"/>
              <a:t>プロジェクトを保存したフォルダに静止画クリップが</a:t>
            </a:r>
            <a:r>
              <a:rPr lang="en-US" altLang="ja-JP" sz="2800"/>
              <a:t/>
            </a:r>
            <a:br>
              <a:rPr lang="en-US" altLang="ja-JP" sz="2800"/>
            </a:br>
            <a:r>
              <a:rPr lang="ja-JP" altLang="en-US" sz="2800"/>
              <a:t>追加される。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C4D5783-1125-4621-AC04-7311537763E3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eaLnBrk="1" hangingPunct="1"/>
              <a:t>42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301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今日の復習</a:t>
            </a:r>
            <a:endParaRPr lang="en-US" altLang="ja-JP" smtClean="0"/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79388" y="1120775"/>
            <a:ext cx="87852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ビデオカメラからポータブル</a:t>
            </a:r>
            <a:r>
              <a:rPr lang="en-US" altLang="ja-JP" sz="3200" dirty="0" smtClean="0"/>
              <a:t>HDD</a:t>
            </a:r>
            <a:r>
              <a:rPr lang="ja-JP" altLang="en-US" sz="3200" dirty="0" smtClean="0"/>
              <a:t>へデータを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ja-JP" altLang="en-US" sz="3200" smtClean="0"/>
              <a:t>移動できる。</a:t>
            </a:r>
            <a:endParaRPr lang="en-US" altLang="ja-JP" sz="3200" dirty="0" smtClean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3200" dirty="0" smtClean="0"/>
              <a:t>Premiere </a:t>
            </a:r>
            <a:r>
              <a:rPr lang="en-US" altLang="ja-JP" sz="3200" dirty="0"/>
              <a:t>Elements </a:t>
            </a:r>
            <a:r>
              <a:rPr lang="en-US" altLang="ja-JP" sz="3200" dirty="0" smtClean="0"/>
              <a:t>15</a:t>
            </a:r>
            <a:r>
              <a:rPr lang="ja-JP" altLang="en-US" sz="3200" dirty="0" smtClean="0"/>
              <a:t>が</a:t>
            </a:r>
            <a:r>
              <a:rPr lang="ja-JP" altLang="en-US" sz="3200" dirty="0"/>
              <a:t>起動できる。</a:t>
            </a: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 dirty="0"/>
              <a:t>メディアの追加ができる。</a:t>
            </a: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 dirty="0"/>
              <a:t>クリップをタイムラインに追加できる。</a:t>
            </a: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 dirty="0"/>
              <a:t>クリップの移動、コピー、削除ができる。</a:t>
            </a: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 dirty="0"/>
              <a:t>クリップのトリミングができる。</a:t>
            </a:r>
            <a:endParaRPr lang="en-US" altLang="ja-JP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 dirty="0"/>
              <a:t>クリップの長さ</a:t>
            </a:r>
            <a:r>
              <a:rPr lang="en-US" altLang="ja-JP" sz="3200" dirty="0"/>
              <a:t>(</a:t>
            </a:r>
            <a:r>
              <a:rPr lang="ja-JP" altLang="en-US" sz="3200" dirty="0"/>
              <a:t>速さ</a:t>
            </a:r>
            <a:r>
              <a:rPr lang="en-US" altLang="ja-JP" sz="3200" dirty="0"/>
              <a:t>)</a:t>
            </a:r>
            <a:r>
              <a:rPr lang="ja-JP" altLang="en-US" sz="3200" dirty="0"/>
              <a:t>を調整できる。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2C983EC-01FE-4E94-9AFA-648272B065F3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0962FC78-313A-4539-8903-DD1E65B2FA64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5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752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動画データの保存</a:t>
            </a:r>
            <a:r>
              <a:rPr lang="en-US" altLang="ja-JP" smtClean="0"/>
              <a:t>(1)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4938" y="1341438"/>
            <a:ext cx="89011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9144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3716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8288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2860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 dirty="0"/>
              <a:t>ビデオカメラをパソコンに接続する</a:t>
            </a:r>
            <a:r>
              <a:rPr lang="en-US" altLang="ja-JP" sz="3200" dirty="0"/>
              <a:t>(USB)</a:t>
            </a:r>
            <a:r>
              <a:rPr lang="ja-JP" altLang="en-US" sz="3200" dirty="0" err="1"/>
              <a:t>。</a:t>
            </a:r>
            <a:endParaRPr lang="ja-JP" altLang="en-US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 dirty="0"/>
              <a:t>カメラのパネルを開く</a:t>
            </a:r>
            <a:r>
              <a:rPr lang="en-US" altLang="ja-JP" sz="3200" dirty="0"/>
              <a:t>(</a:t>
            </a:r>
            <a:r>
              <a:rPr lang="ja-JP" altLang="en-US" sz="3200" dirty="0"/>
              <a:t>電源が入る</a:t>
            </a:r>
            <a:r>
              <a:rPr lang="en-US" altLang="ja-JP" sz="3200" dirty="0"/>
              <a:t>)</a:t>
            </a:r>
            <a:r>
              <a:rPr lang="ja-JP" altLang="en-US" sz="3200" dirty="0" err="1"/>
              <a:t>。</a:t>
            </a:r>
            <a:endParaRPr lang="ja-JP" altLang="en-US" sz="3200" dirty="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 dirty="0"/>
              <a:t>カメラのパネル画面で「パソコンで見る」を選択。</a:t>
            </a:r>
            <a:br>
              <a:rPr lang="ja-JP" altLang="en-US" sz="3200" dirty="0"/>
            </a:br>
            <a:r>
              <a:rPr lang="ja-JP" altLang="en-US" sz="3200" dirty="0"/>
              <a:t>（または、「パソコンで接続」</a:t>
            </a:r>
            <a:r>
              <a:rPr lang="en-US" altLang="ja-JP" sz="3200" dirty="0"/>
              <a:t>→</a:t>
            </a:r>
            <a:r>
              <a:rPr lang="ja-JP" altLang="en-US" sz="3200" dirty="0"/>
              <a:t>「パソコンで見る」）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ja-JP" sz="3200" dirty="0"/>
              <a:t>[</a:t>
            </a:r>
            <a:r>
              <a:rPr lang="en-US" altLang="ja-JP" sz="3200" dirty="0" smtClean="0"/>
              <a:t>EVERIO_HDD</a:t>
            </a:r>
            <a:r>
              <a:rPr lang="en-US" altLang="ja-JP" sz="3200" dirty="0"/>
              <a:t>]→[SD_VIDEO]→[PRG○○○]</a:t>
            </a:r>
            <a:r>
              <a:rPr lang="ja-JP" altLang="en-US" sz="3200" dirty="0"/>
              <a:t>にある、</a:t>
            </a:r>
            <a:r>
              <a:rPr lang="en-US" altLang="ja-JP" sz="3200" dirty="0"/>
              <a:t>○○○.MOD</a:t>
            </a:r>
            <a:r>
              <a:rPr lang="ja-JP" altLang="en-US" sz="3200" dirty="0"/>
              <a:t>が動画データ。</a:t>
            </a:r>
            <a:br>
              <a:rPr lang="ja-JP" altLang="en-US" sz="3200" dirty="0"/>
            </a:br>
            <a:r>
              <a:rPr lang="ja-JP" altLang="en-US" sz="3200" dirty="0"/>
              <a:t>（</a:t>
            </a:r>
            <a:r>
              <a:rPr lang="en-US" altLang="ja-JP" sz="3200" dirty="0"/>
              <a:t>[JVCCAM_MEM]→[AVCHD]→[BDMV]→</a:t>
            </a:r>
            <a:br>
              <a:rPr lang="en-US" altLang="ja-JP" sz="3200" dirty="0"/>
            </a:br>
            <a:r>
              <a:rPr lang="en-US" altLang="ja-JP" sz="3200" dirty="0"/>
              <a:t> [STREAM]</a:t>
            </a:r>
            <a:r>
              <a:rPr lang="ja-JP" altLang="en-US" sz="3200" dirty="0"/>
              <a:t>にある、</a:t>
            </a:r>
            <a:r>
              <a:rPr lang="en-US" altLang="ja-JP" sz="3200" dirty="0"/>
              <a:t>○○○.MTS</a:t>
            </a:r>
            <a:r>
              <a:rPr lang="ja-JP" altLang="en-US" sz="3200" dirty="0"/>
              <a:t>が動画データ）</a:t>
            </a:r>
          </a:p>
        </p:txBody>
      </p:sp>
    </p:spTree>
    <p:extLst>
      <p:ext uri="{BB962C8B-B14F-4D97-AF65-F5344CB8AC3E}">
        <p14:creationId xmlns:p14="http://schemas.microsoft.com/office/powerpoint/2010/main" val="33755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BB5EA70-C36B-4C55-8B89-2E37DF72AB0A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13619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動画データの保存</a:t>
            </a:r>
            <a:r>
              <a:rPr lang="en-US" altLang="ja-JP" smtClean="0"/>
              <a:t>(2)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79388" y="1025525"/>
            <a:ext cx="878522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82675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19263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35585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992438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449638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906838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4364038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821238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 startAt="5"/>
            </a:pPr>
            <a:r>
              <a:rPr lang="ja-JP" altLang="en-US" sz="3200"/>
              <a:t>作成したフォルダに、先ほどの動画ファイル</a:t>
            </a:r>
            <a:r>
              <a:rPr lang="en-US" altLang="ja-JP" sz="3200"/>
              <a:t>(○○○.MOD</a:t>
            </a:r>
            <a:r>
              <a:rPr lang="ja-JP" altLang="en-US" sz="3200"/>
              <a:t>、または</a:t>
            </a:r>
            <a:r>
              <a:rPr lang="en-US" altLang="ja-JP" sz="3200"/>
              <a:t>○○○.mts)</a:t>
            </a:r>
            <a:r>
              <a:rPr lang="ja-JP" altLang="en-US" sz="3200"/>
              <a:t>をコピーする。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 startAt="5"/>
            </a:pPr>
            <a:r>
              <a:rPr lang="ja-JP" altLang="en-US" sz="3200"/>
              <a:t>保存先のフォルダを開き、動画ファイルをダブルクリックする。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 startAt="5"/>
            </a:pPr>
            <a:r>
              <a:rPr lang="ja-JP" altLang="en-US" sz="3200"/>
              <a:t>必要ならファイル名を変更する。</a:t>
            </a:r>
          </a:p>
        </p:txBody>
      </p:sp>
    </p:spTree>
    <p:extLst>
      <p:ext uri="{BB962C8B-B14F-4D97-AF65-F5344CB8AC3E}">
        <p14:creationId xmlns:p14="http://schemas.microsoft.com/office/powerpoint/2010/main" val="42858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9F9C0E4-6046-4844-BD3F-1C1436549422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12595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mtClean="0"/>
              <a:t>USB</a:t>
            </a:r>
            <a:r>
              <a:rPr lang="ja-JP" altLang="en-US" smtClean="0"/>
              <a:t>機器の取り外し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7852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9144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3716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8288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2860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ja-JP" altLang="en-US" sz="3200"/>
              <a:t>ポータブル</a:t>
            </a:r>
            <a:r>
              <a:rPr lang="en-US" altLang="ja-JP" sz="3200"/>
              <a:t>HDD</a:t>
            </a:r>
            <a:r>
              <a:rPr lang="ja-JP" altLang="en-US" sz="3200"/>
              <a:t>、</a:t>
            </a:r>
            <a:r>
              <a:rPr lang="en-US" altLang="ja-JP" sz="3200"/>
              <a:t>HDD</a:t>
            </a:r>
            <a:r>
              <a:rPr lang="ja-JP" altLang="en-US" sz="3200"/>
              <a:t>ビデオカメラを取り外す。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>
                <a:solidFill>
                  <a:srgbClr val="FF0000"/>
                </a:solidFill>
              </a:rPr>
              <a:t>注意！</a:t>
            </a:r>
            <a:r>
              <a:rPr lang="en-US" altLang="ja-JP" sz="3200"/>
              <a:t>USB</a:t>
            </a:r>
            <a:r>
              <a:rPr lang="ja-JP" altLang="en-US" sz="3200"/>
              <a:t>メモリなどと同様、パソコン画面右下のメニューから、「ハードウェアの安全な取り外し」をきちんとすること。</a:t>
            </a:r>
          </a:p>
        </p:txBody>
      </p:sp>
    </p:spTree>
    <p:extLst>
      <p:ext uri="{BB962C8B-B14F-4D97-AF65-F5344CB8AC3E}">
        <p14:creationId xmlns:p14="http://schemas.microsoft.com/office/powerpoint/2010/main" val="269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1428071-2E34-4F9D-BE91-9034EFD5E22C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2CCD1CE7-7C95-41F1-9DEC-B69C157F54B5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8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21859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動画データの消去</a:t>
            </a:r>
            <a:endParaRPr lang="en-US" altLang="ja-JP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4938" y="1341438"/>
            <a:ext cx="8901112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9144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3716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8288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28600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/>
              <a:t>ビデオカメラを再生モードにする。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ja-JP" altLang="en-US" sz="3200"/>
              <a:t>メニューボタンを押し、</a:t>
            </a:r>
            <a:r>
              <a:rPr lang="en-US" altLang="ja-JP" sz="3200"/>
              <a:t>[</a:t>
            </a:r>
            <a:r>
              <a:rPr lang="ja-JP" altLang="en-US" sz="3200"/>
              <a:t>削除</a:t>
            </a:r>
            <a:r>
              <a:rPr lang="en-US" altLang="ja-JP" sz="3200"/>
              <a:t>]</a:t>
            </a:r>
            <a:r>
              <a:rPr lang="ja-JP" altLang="en-US" sz="3200"/>
              <a:t>を選択する。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ja-JP" sz="3200"/>
              <a:t>1</a:t>
            </a:r>
            <a:r>
              <a:rPr lang="ja-JP" altLang="en-US" sz="3200"/>
              <a:t>つずつ削除、またはすべて削除を選び、</a:t>
            </a:r>
            <a:r>
              <a:rPr lang="en-US" altLang="ja-JP" sz="3200"/>
              <a:t>[</a:t>
            </a:r>
            <a:r>
              <a:rPr lang="ja-JP" altLang="en-US" sz="3200"/>
              <a:t>はい</a:t>
            </a:r>
            <a:r>
              <a:rPr lang="en-US" altLang="ja-JP" sz="3200"/>
              <a:t>]</a:t>
            </a:r>
            <a:r>
              <a:rPr lang="ja-JP" altLang="en-US" sz="3200"/>
              <a:t>を選択して</a:t>
            </a:r>
            <a:r>
              <a:rPr lang="en-US" altLang="ja-JP" sz="3200"/>
              <a:t>OK</a:t>
            </a:r>
            <a:r>
              <a:rPr lang="ja-JP" altLang="en-US" sz="3200"/>
              <a:t>ボタンを押す。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>
                <a:solidFill>
                  <a:srgbClr val="FF0000"/>
                </a:solidFill>
              </a:rPr>
              <a:t>注意！</a:t>
            </a:r>
            <a:r>
              <a:rPr lang="ja-JP" altLang="en-US" sz="3200"/>
              <a:t>一度削除するとデータは消えてしまうので、必ずポータブル</a:t>
            </a:r>
            <a:r>
              <a:rPr lang="en-US" altLang="ja-JP" sz="3200"/>
              <a:t>HDD</a:t>
            </a:r>
            <a:r>
              <a:rPr lang="ja-JP" altLang="en-US" sz="3200"/>
              <a:t>に保存してから削除する</a:t>
            </a:r>
            <a:br>
              <a:rPr lang="ja-JP" altLang="en-US" sz="3200"/>
            </a:br>
            <a:r>
              <a:rPr lang="ja-JP" altLang="en-US" sz="3200"/>
              <a:t>こと。</a:t>
            </a:r>
          </a:p>
        </p:txBody>
      </p:sp>
    </p:spTree>
    <p:extLst>
      <p:ext uri="{BB962C8B-B14F-4D97-AF65-F5344CB8AC3E}">
        <p14:creationId xmlns:p14="http://schemas.microsoft.com/office/powerpoint/2010/main" val="3405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CB992C9-4AF0-438C-A774-9036A96809AE}" type="slidenum">
              <a:rPr lang="ja-JP" altLang="en-US"/>
              <a:pPr/>
              <a:t>9</a:t>
            </a:fld>
            <a:endParaRPr lang="en-US" altLang="ja-JP"/>
          </a:p>
        </p:txBody>
      </p:sp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3767AEAB-0883-4D0B-8B4D-E435B4C570AA}" type="slidenum">
              <a:rPr lang="ja-JP" altLang="en-US" sz="1400"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r" eaLnBrk="1" hangingPunct="1"/>
              <a:t>9</a:t>
            </a:fld>
            <a:endParaRPr lang="en-US" altLang="ja-JP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28003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ビデオカメラの充電</a:t>
            </a:r>
            <a:endParaRPr lang="en-US" altLang="ja-JP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4938" y="1341438"/>
            <a:ext cx="8901112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82675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19263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355850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992438" indent="-457200" eaLnBrk="0" hangingPunct="0"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449638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906838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4364038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821238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ja-JP" altLang="en-US" sz="3200"/>
              <a:t>ビデオカメラにバッテリーを接続した状態で、電源ケーブルをコンセントに挿すと充電が開始される。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ja-JP" sz="3200"/>
              <a:t>→ </a:t>
            </a:r>
            <a:r>
              <a:rPr lang="ja-JP" altLang="en-US" sz="3200"/>
              <a:t>ランプが消灯したら充電完了。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ja-JP" altLang="en-US" sz="3200"/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ja-JP" sz="3200"/>
              <a:t>※ </a:t>
            </a:r>
            <a:r>
              <a:rPr lang="ja-JP" altLang="en-US" sz="3200"/>
              <a:t>授業時に使用した場合はこちらで充電するので、カメラの返却時に大、小どちらのバッテリーを使用したか申告すること。</a:t>
            </a:r>
          </a:p>
        </p:txBody>
      </p:sp>
    </p:spTree>
    <p:extLst>
      <p:ext uri="{BB962C8B-B14F-4D97-AF65-F5344CB8AC3E}">
        <p14:creationId xmlns:p14="http://schemas.microsoft.com/office/powerpoint/2010/main" val="39878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C_Film_Spotlight_TP01140812">
  <a:themeElements>
    <a:clrScheme name="TC_Film_Spotlight_TP01140812 1">
      <a:dk1>
        <a:srgbClr val="624F00"/>
      </a:dk1>
      <a:lt1>
        <a:srgbClr val="FFFFFF"/>
      </a:lt1>
      <a:dk2>
        <a:srgbClr val="000000"/>
      </a:dk2>
      <a:lt2>
        <a:srgbClr val="000000"/>
      </a:lt2>
      <a:accent1>
        <a:srgbClr val="FFCC00"/>
      </a:accent1>
      <a:accent2>
        <a:srgbClr val="A888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987B00"/>
      </a:accent6>
      <a:hlink>
        <a:srgbClr val="E1E0C9"/>
      </a:hlink>
      <a:folHlink>
        <a:srgbClr val="624F00"/>
      </a:folHlink>
    </a:clrScheme>
    <a:fontScheme name="TC_Film_Spotlight_TP01140812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C_Film_Spotlight_TP01140812 1">
        <a:dk1>
          <a:srgbClr val="624F00"/>
        </a:dk1>
        <a:lt1>
          <a:srgbClr val="FFFFFF"/>
        </a:lt1>
        <a:dk2>
          <a:srgbClr val="000000"/>
        </a:dk2>
        <a:lt2>
          <a:srgbClr val="000000"/>
        </a:lt2>
        <a:accent1>
          <a:srgbClr val="FFCC00"/>
        </a:accent1>
        <a:accent2>
          <a:srgbClr val="A888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987B00"/>
        </a:accent6>
        <a:hlink>
          <a:srgbClr val="E1E0C9"/>
        </a:hlink>
        <a:folHlink>
          <a:srgbClr val="624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1395</Words>
  <Application>Microsoft Office PowerPoint</Application>
  <PresentationFormat>画面に合わせる (4:3)</PresentationFormat>
  <Paragraphs>237</Paragraphs>
  <Slides>42</Slides>
  <Notes>42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ＭＳ Ｐゴシック</vt:lpstr>
      <vt:lpstr>ＭＳ Ｐ明朝</vt:lpstr>
      <vt:lpstr>Arial</vt:lpstr>
      <vt:lpstr>Times New Roman</vt:lpstr>
      <vt:lpstr>Wingdings</vt:lpstr>
      <vt:lpstr>TC_Film_Spotlight_TP01140812</vt:lpstr>
      <vt:lpstr>映像技術演習</vt:lpstr>
      <vt:lpstr>ポータブルHDDについて</vt:lpstr>
      <vt:lpstr>HDDビデオカメラについて</vt:lpstr>
      <vt:lpstr>HDDビデオカメラについて</vt:lpstr>
      <vt:lpstr>動画データの保存(1)</vt:lpstr>
      <vt:lpstr>動画データの保存(2)</vt:lpstr>
      <vt:lpstr>USB機器の取り外し</vt:lpstr>
      <vt:lpstr>動画データの消去</vt:lpstr>
      <vt:lpstr>ビデオカメラの充電</vt:lpstr>
      <vt:lpstr>撮影データのバックアップ(1)</vt:lpstr>
      <vt:lpstr>撮影データのバックアップ(2)</vt:lpstr>
      <vt:lpstr>撮影データのバックアップ(3)</vt:lpstr>
      <vt:lpstr>編集作業</vt:lpstr>
      <vt:lpstr>動画データの整理</vt:lpstr>
      <vt:lpstr>ファイルのコピー</vt:lpstr>
      <vt:lpstr>Adobe Premiere Elements 15の起動</vt:lpstr>
      <vt:lpstr>ビューの切り替え</vt:lpstr>
      <vt:lpstr>メディアの追加(1)</vt:lpstr>
      <vt:lpstr>メディアの追加(2)</vt:lpstr>
      <vt:lpstr>メディアの追加(3)</vt:lpstr>
      <vt:lpstr>エキスパート・ビュー</vt:lpstr>
      <vt:lpstr>クリップの配置(1)</vt:lpstr>
      <vt:lpstr>クリップの配置(2)</vt:lpstr>
      <vt:lpstr>タイムラインの拡大・縮小</vt:lpstr>
      <vt:lpstr>クリップの移動</vt:lpstr>
      <vt:lpstr>クリップのコピー(1)</vt:lpstr>
      <vt:lpstr>クリップのコピー(2)</vt:lpstr>
      <vt:lpstr>クリップの削除(1)</vt:lpstr>
      <vt:lpstr>クリップの削除(2)</vt:lpstr>
      <vt:lpstr>ショートカット・キー</vt:lpstr>
      <vt:lpstr>プロジェクトファイルの保存</vt:lpstr>
      <vt:lpstr>動画のプレビュー</vt:lpstr>
      <vt:lpstr>トリミングとは</vt:lpstr>
      <vt:lpstr>トリミングの方法</vt:lpstr>
      <vt:lpstr>やってみよう！ワープ映像</vt:lpstr>
      <vt:lpstr>やってみよう！ワープ映像</vt:lpstr>
      <vt:lpstr>クリップの長さの調整</vt:lpstr>
      <vt:lpstr>クリップの速度に変化をつける</vt:lpstr>
      <vt:lpstr>逆再生とオーディオのピッチ</vt:lpstr>
      <vt:lpstr>ストップモーションにする</vt:lpstr>
      <vt:lpstr>ストップモーションにする</vt:lpstr>
      <vt:lpstr>今日の復習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subject/>
  <dc:creator>user</dc:creator>
  <cp:keywords/>
  <dc:description/>
  <cp:lastModifiedBy>user</cp:lastModifiedBy>
  <cp:revision>111</cp:revision>
  <cp:lastPrinted>2014-04-23T06:48:34Z</cp:lastPrinted>
  <dcterms:created xsi:type="dcterms:W3CDTF">2004-12-02T09:57:16Z</dcterms:created>
  <dcterms:modified xsi:type="dcterms:W3CDTF">2019-05-08T06:50:30Z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TC011408121041</vt:lpwstr>
  </property>
</Properties>
</file>